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6"/>
  </p:notesMasterIdLst>
  <p:sldIdLst>
    <p:sldId id="257" r:id="rId2"/>
    <p:sldId id="351" r:id="rId3"/>
    <p:sldId id="352" r:id="rId4"/>
    <p:sldId id="262" r:id="rId5"/>
    <p:sldId id="353" r:id="rId6"/>
    <p:sldId id="354" r:id="rId7"/>
    <p:sldId id="355" r:id="rId8"/>
    <p:sldId id="357" r:id="rId9"/>
    <p:sldId id="358" r:id="rId10"/>
    <p:sldId id="268" r:id="rId11"/>
    <p:sldId id="270" r:id="rId12"/>
    <p:sldId id="271" r:id="rId13"/>
    <p:sldId id="273" r:id="rId14"/>
    <p:sldId id="274" r:id="rId15"/>
    <p:sldId id="275" r:id="rId16"/>
    <p:sldId id="359" r:id="rId17"/>
    <p:sldId id="286" r:id="rId18"/>
    <p:sldId id="361" r:id="rId19"/>
    <p:sldId id="288" r:id="rId20"/>
    <p:sldId id="289" r:id="rId21"/>
    <p:sldId id="362" r:id="rId22"/>
    <p:sldId id="291" r:id="rId23"/>
    <p:sldId id="292" r:id="rId24"/>
    <p:sldId id="293" r:id="rId25"/>
    <p:sldId id="294" r:id="rId26"/>
    <p:sldId id="295" r:id="rId27"/>
    <p:sldId id="296" r:id="rId28"/>
    <p:sldId id="297" r:id="rId29"/>
    <p:sldId id="300" r:id="rId30"/>
    <p:sldId id="309" r:id="rId31"/>
    <p:sldId id="310" r:id="rId32"/>
    <p:sldId id="364" r:id="rId33"/>
    <p:sldId id="311" r:id="rId34"/>
    <p:sldId id="312" r:id="rId35"/>
    <p:sldId id="315" r:id="rId36"/>
    <p:sldId id="319" r:id="rId37"/>
    <p:sldId id="320" r:id="rId38"/>
    <p:sldId id="321" r:id="rId39"/>
    <p:sldId id="322" r:id="rId40"/>
    <p:sldId id="324" r:id="rId41"/>
    <p:sldId id="333" r:id="rId42"/>
    <p:sldId id="334" r:id="rId43"/>
    <p:sldId id="335" r:id="rId44"/>
    <p:sldId id="338" r:id="rId45"/>
    <p:sldId id="336" r:id="rId46"/>
    <p:sldId id="337" r:id="rId47"/>
    <p:sldId id="339" r:id="rId48"/>
    <p:sldId id="341" r:id="rId49"/>
    <p:sldId id="342" r:id="rId50"/>
    <p:sldId id="343" r:id="rId51"/>
    <p:sldId id="344" r:id="rId52"/>
    <p:sldId id="347" r:id="rId53"/>
    <p:sldId id="367" r:id="rId54"/>
    <p:sldId id="366" r:id="rId5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E388C5-95FC-CA44-A5CD-2ECDB6E971EA}" name="BLAMOH, PRINCESS NICOLE" initials="BPN" userId="S::pblamo200@caledonian.ac.uk::4ed2e389-004e-4cbf-93ea-1505173fa79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94D202-3628-4351-93D6-82221912ACC4}" v="26" dt="2022-10-26T16:00:07.0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6" autoAdjust="0"/>
    <p:restoredTop sz="94660"/>
  </p:normalViewPr>
  <p:slideViewPr>
    <p:cSldViewPr snapToGrid="0">
      <p:cViewPr varScale="1">
        <p:scale>
          <a:sx n="118" d="100"/>
          <a:sy n="118" d="100"/>
        </p:scale>
        <p:origin x="81" y="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61"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LAMOH, PRINCESS NICOLE" userId="S::pblamo200@caledonian.ac.uk::4ed2e389-004e-4cbf-93ea-1505173fa791" providerId="AD" clId="Web-{154510BE-9372-15C7-6D59-45E5DF4C94E5}"/>
    <pc:docChg chg="delSld modSld">
      <pc:chgData name="BLAMOH, PRINCESS NICOLE" userId="S::pblamo200@caledonian.ac.uk::4ed2e389-004e-4cbf-93ea-1505173fa791" providerId="AD" clId="Web-{154510BE-9372-15C7-6D59-45E5DF4C94E5}" dt="2022-10-21T08:03:40.560" v="8" actId="20577"/>
      <pc:docMkLst>
        <pc:docMk/>
      </pc:docMkLst>
      <pc:sldChg chg="modSp">
        <pc:chgData name="BLAMOH, PRINCESS NICOLE" userId="S::pblamo200@caledonian.ac.uk::4ed2e389-004e-4cbf-93ea-1505173fa791" providerId="AD" clId="Web-{154510BE-9372-15C7-6D59-45E5DF4C94E5}" dt="2022-10-21T08:03:40.560" v="8" actId="20577"/>
        <pc:sldMkLst>
          <pc:docMk/>
          <pc:sldMk cId="332195122" sldId="257"/>
        </pc:sldMkLst>
        <pc:spChg chg="mod">
          <ac:chgData name="BLAMOH, PRINCESS NICOLE" userId="S::pblamo200@caledonian.ac.uk::4ed2e389-004e-4cbf-93ea-1505173fa791" providerId="AD" clId="Web-{154510BE-9372-15C7-6D59-45E5DF4C94E5}" dt="2022-10-21T08:01:35.121" v="1" actId="20577"/>
          <ac:spMkLst>
            <pc:docMk/>
            <pc:sldMk cId="332195122" sldId="257"/>
            <ac:spMk id="2" creationId="{BCCA72D8-652D-261D-FB04-08B09C8D80AC}"/>
          </ac:spMkLst>
        </pc:spChg>
        <pc:spChg chg="mod">
          <ac:chgData name="BLAMOH, PRINCESS NICOLE" userId="S::pblamo200@caledonian.ac.uk::4ed2e389-004e-4cbf-93ea-1505173fa791" providerId="AD" clId="Web-{154510BE-9372-15C7-6D59-45E5DF4C94E5}" dt="2022-10-21T08:03:40.560" v="8" actId="20577"/>
          <ac:spMkLst>
            <pc:docMk/>
            <pc:sldMk cId="332195122" sldId="257"/>
            <ac:spMk id="3" creationId="{3E74FA62-F3B8-2F56-A5A4-801BFB91765C}"/>
          </ac:spMkLst>
        </pc:spChg>
      </pc:sldChg>
      <pc:sldChg chg="del">
        <pc:chgData name="BLAMOH, PRINCESS NICOLE" userId="S::pblamo200@caledonian.ac.uk::4ed2e389-004e-4cbf-93ea-1505173fa791" providerId="AD" clId="Web-{154510BE-9372-15C7-6D59-45E5DF4C94E5}" dt="2022-10-21T08:03:03.904" v="4"/>
        <pc:sldMkLst>
          <pc:docMk/>
          <pc:sldMk cId="3149687235" sldId="340"/>
        </pc:sldMkLst>
      </pc:sldChg>
    </pc:docChg>
  </pc:docChgLst>
  <pc:docChgLst>
    <pc:chgData name="Baird, Jim" userId="77b886a4-1ae8-41e4-8447-79a9c63f01d6" providerId="ADAL" clId="{6F94D202-3628-4351-93D6-82221912ACC4}"/>
    <pc:docChg chg="undo custSel addSld delSld modSld sldOrd">
      <pc:chgData name="Baird, Jim" userId="77b886a4-1ae8-41e4-8447-79a9c63f01d6" providerId="ADAL" clId="{6F94D202-3628-4351-93D6-82221912ACC4}" dt="2022-10-26T16:02:43.656" v="133" actId="47"/>
      <pc:docMkLst>
        <pc:docMk/>
      </pc:docMkLst>
      <pc:sldChg chg="modAnim">
        <pc:chgData name="Baird, Jim" userId="77b886a4-1ae8-41e4-8447-79a9c63f01d6" providerId="ADAL" clId="{6F94D202-3628-4351-93D6-82221912ACC4}" dt="2022-10-26T11:14:13.542" v="2"/>
        <pc:sldMkLst>
          <pc:docMk/>
          <pc:sldMk cId="1867382546" sldId="297"/>
        </pc:sldMkLst>
      </pc:sldChg>
      <pc:sldChg chg="modAnim">
        <pc:chgData name="Baird, Jim" userId="77b886a4-1ae8-41e4-8447-79a9c63f01d6" providerId="ADAL" clId="{6F94D202-3628-4351-93D6-82221912ACC4}" dt="2022-10-26T11:14:21.428" v="4"/>
        <pc:sldMkLst>
          <pc:docMk/>
          <pc:sldMk cId="2538338940" sldId="312"/>
        </pc:sldMkLst>
      </pc:sldChg>
      <pc:sldChg chg="modAnim">
        <pc:chgData name="Baird, Jim" userId="77b886a4-1ae8-41e4-8447-79a9c63f01d6" providerId="ADAL" clId="{6F94D202-3628-4351-93D6-82221912ACC4}" dt="2022-10-26T11:14:35.990" v="8"/>
        <pc:sldMkLst>
          <pc:docMk/>
          <pc:sldMk cId="3520442867" sldId="319"/>
        </pc:sldMkLst>
      </pc:sldChg>
      <pc:sldChg chg="modAnim">
        <pc:chgData name="Baird, Jim" userId="77b886a4-1ae8-41e4-8447-79a9c63f01d6" providerId="ADAL" clId="{6F94D202-3628-4351-93D6-82221912ACC4}" dt="2022-10-26T11:14:43.292" v="10"/>
        <pc:sldMkLst>
          <pc:docMk/>
          <pc:sldMk cId="4186221481" sldId="321"/>
        </pc:sldMkLst>
      </pc:sldChg>
      <pc:sldChg chg="modAnim">
        <pc:chgData name="Baird, Jim" userId="77b886a4-1ae8-41e4-8447-79a9c63f01d6" providerId="ADAL" clId="{6F94D202-3628-4351-93D6-82221912ACC4}" dt="2022-10-26T11:14:54.197" v="12"/>
        <pc:sldMkLst>
          <pc:docMk/>
          <pc:sldMk cId="137797927" sldId="344"/>
        </pc:sldMkLst>
      </pc:sldChg>
      <pc:sldChg chg="del">
        <pc:chgData name="Baird, Jim" userId="77b886a4-1ae8-41e4-8447-79a9c63f01d6" providerId="ADAL" clId="{6F94D202-3628-4351-93D6-82221912ACC4}" dt="2022-10-26T16:02:43.656" v="133" actId="47"/>
        <pc:sldMkLst>
          <pc:docMk/>
          <pc:sldMk cId="2382908784" sldId="349"/>
        </pc:sldMkLst>
      </pc:sldChg>
      <pc:sldChg chg="modSp mod">
        <pc:chgData name="Baird, Jim" userId="77b886a4-1ae8-41e4-8447-79a9c63f01d6" providerId="ADAL" clId="{6F94D202-3628-4351-93D6-82221912ACC4}" dt="2022-10-26T11:13:32.128" v="0" actId="122"/>
        <pc:sldMkLst>
          <pc:docMk/>
          <pc:sldMk cId="4042294238" sldId="351"/>
        </pc:sldMkLst>
        <pc:graphicFrameChg chg="modGraphic">
          <ac:chgData name="Baird, Jim" userId="77b886a4-1ae8-41e4-8447-79a9c63f01d6" providerId="ADAL" clId="{6F94D202-3628-4351-93D6-82221912ACC4}" dt="2022-10-26T11:13:32.128" v="0" actId="122"/>
          <ac:graphicFrameMkLst>
            <pc:docMk/>
            <pc:sldMk cId="4042294238" sldId="351"/>
            <ac:graphicFrameMk id="4" creationId="{13076FE9-E7C7-3282-698B-EE4725313711}"/>
          </ac:graphicFrameMkLst>
        </pc:graphicFrameChg>
      </pc:sldChg>
      <pc:sldChg chg="modSp del mod">
        <pc:chgData name="Baird, Jim" userId="77b886a4-1ae8-41e4-8447-79a9c63f01d6" providerId="ADAL" clId="{6F94D202-3628-4351-93D6-82221912ACC4}" dt="2022-10-26T15:59:38.392" v="101" actId="47"/>
        <pc:sldMkLst>
          <pc:docMk/>
          <pc:sldMk cId="497382219" sldId="360"/>
        </pc:sldMkLst>
        <pc:spChg chg="mod">
          <ac:chgData name="Baird, Jim" userId="77b886a4-1ae8-41e4-8447-79a9c63f01d6" providerId="ADAL" clId="{6F94D202-3628-4351-93D6-82221912ACC4}" dt="2022-10-26T15:56:26.254" v="89" actId="6549"/>
          <ac:spMkLst>
            <pc:docMk/>
            <pc:sldMk cId="497382219" sldId="360"/>
            <ac:spMk id="299" creationId="{00000000-0000-0000-0000-000000000000}"/>
          </ac:spMkLst>
        </pc:spChg>
      </pc:sldChg>
      <pc:sldChg chg="del">
        <pc:chgData name="Baird, Jim" userId="77b886a4-1ae8-41e4-8447-79a9c63f01d6" providerId="ADAL" clId="{6F94D202-3628-4351-93D6-82221912ACC4}" dt="2022-10-26T15:46:41.254" v="42" actId="47"/>
        <pc:sldMkLst>
          <pc:docMk/>
          <pc:sldMk cId="2317484160" sldId="363"/>
        </pc:sldMkLst>
      </pc:sldChg>
      <pc:sldChg chg="modSp del mod">
        <pc:chgData name="Baird, Jim" userId="77b886a4-1ae8-41e4-8447-79a9c63f01d6" providerId="ADAL" clId="{6F94D202-3628-4351-93D6-82221912ACC4}" dt="2022-10-26T16:02:40.226" v="132" actId="47"/>
        <pc:sldMkLst>
          <pc:docMk/>
          <pc:sldMk cId="3883860503" sldId="365"/>
        </pc:sldMkLst>
        <pc:spChg chg="mod">
          <ac:chgData name="Baird, Jim" userId="77b886a4-1ae8-41e4-8447-79a9c63f01d6" providerId="ADAL" clId="{6F94D202-3628-4351-93D6-82221912ACC4}" dt="2022-10-26T16:02:36.697" v="131" actId="6549"/>
          <ac:spMkLst>
            <pc:docMk/>
            <pc:sldMk cId="3883860503" sldId="365"/>
            <ac:spMk id="309" creationId="{00000000-0000-0000-0000-000000000000}"/>
          </ac:spMkLst>
        </pc:spChg>
      </pc:sldChg>
      <pc:sldChg chg="addSp delSp modSp add mod ord delAnim modAnim">
        <pc:chgData name="Baird, Jim" userId="77b886a4-1ae8-41e4-8447-79a9c63f01d6" providerId="ADAL" clId="{6F94D202-3628-4351-93D6-82221912ACC4}" dt="2022-10-26T16:00:30.269" v="123" actId="403"/>
        <pc:sldMkLst>
          <pc:docMk/>
          <pc:sldMk cId="1807991051" sldId="366"/>
        </pc:sldMkLst>
        <pc:spChg chg="mod">
          <ac:chgData name="Baird, Jim" userId="77b886a4-1ae8-41e4-8447-79a9c63f01d6" providerId="ADAL" clId="{6F94D202-3628-4351-93D6-82221912ACC4}" dt="2022-10-26T16:00:30.269" v="123" actId="403"/>
          <ac:spMkLst>
            <pc:docMk/>
            <pc:sldMk cId="1807991051" sldId="366"/>
            <ac:spMk id="3" creationId="{DDB7A99E-7D71-7646-853A-043CF6CFC435}"/>
          </ac:spMkLst>
        </pc:spChg>
        <pc:spChg chg="mod">
          <ac:chgData name="Baird, Jim" userId="77b886a4-1ae8-41e4-8447-79a9c63f01d6" providerId="ADAL" clId="{6F94D202-3628-4351-93D6-82221912ACC4}" dt="2022-10-26T16:00:13.162" v="121" actId="6549"/>
          <ac:spMkLst>
            <pc:docMk/>
            <pc:sldMk cId="1807991051" sldId="366"/>
            <ac:spMk id="4" creationId="{DB7530CF-9ACB-F118-E412-079B8D81D772}"/>
          </ac:spMkLst>
        </pc:spChg>
        <pc:picChg chg="del mod">
          <ac:chgData name="Baird, Jim" userId="77b886a4-1ae8-41e4-8447-79a9c63f01d6" providerId="ADAL" clId="{6F94D202-3628-4351-93D6-82221912ACC4}" dt="2022-10-26T15:42:49.314" v="18" actId="478"/>
          <ac:picMkLst>
            <pc:docMk/>
            <pc:sldMk cId="1807991051" sldId="366"/>
            <ac:picMk id="5" creationId="{1D602DFE-D9E0-BBAA-EE1B-70EC8D248F88}"/>
          </ac:picMkLst>
        </pc:picChg>
        <pc:picChg chg="del">
          <ac:chgData name="Baird, Jim" userId="77b886a4-1ae8-41e4-8447-79a9c63f01d6" providerId="ADAL" clId="{6F94D202-3628-4351-93D6-82221912ACC4}" dt="2022-10-26T15:42:54.174" v="19" actId="478"/>
          <ac:picMkLst>
            <pc:docMk/>
            <pc:sldMk cId="1807991051" sldId="366"/>
            <ac:picMk id="6" creationId="{35809CBB-8CB2-1E40-EDE5-D20E018FC881}"/>
          </ac:picMkLst>
        </pc:picChg>
        <pc:picChg chg="add del mod">
          <ac:chgData name="Baird, Jim" userId="77b886a4-1ae8-41e4-8447-79a9c63f01d6" providerId="ADAL" clId="{6F94D202-3628-4351-93D6-82221912ACC4}" dt="2022-10-26T15:49:16.456" v="54" actId="478"/>
          <ac:picMkLst>
            <pc:docMk/>
            <pc:sldMk cId="1807991051" sldId="366"/>
            <ac:picMk id="7" creationId="{DE5901BB-F3EC-019D-A00B-996A33F7F1B8}"/>
          </ac:picMkLst>
        </pc:picChg>
        <pc:picChg chg="add del mod">
          <ac:chgData name="Baird, Jim" userId="77b886a4-1ae8-41e4-8447-79a9c63f01d6" providerId="ADAL" clId="{6F94D202-3628-4351-93D6-82221912ACC4}" dt="2022-10-26T15:49:25.386" v="55" actId="478"/>
          <ac:picMkLst>
            <pc:docMk/>
            <pc:sldMk cId="1807991051" sldId="366"/>
            <ac:picMk id="8" creationId="{E23807BD-358E-F2A2-D7E1-5CA1D9C83FBF}"/>
          </ac:picMkLst>
        </pc:picChg>
        <pc:picChg chg="add mod">
          <ac:chgData name="Baird, Jim" userId="77b886a4-1ae8-41e4-8447-79a9c63f01d6" providerId="ADAL" clId="{6F94D202-3628-4351-93D6-82221912ACC4}" dt="2022-10-26T15:51:29.274" v="60" actId="1076"/>
          <ac:picMkLst>
            <pc:docMk/>
            <pc:sldMk cId="1807991051" sldId="366"/>
            <ac:picMk id="9" creationId="{B5E7E1FA-51B5-7DA9-13C3-22AA3AEEE3E2}"/>
          </ac:picMkLst>
        </pc:picChg>
        <pc:picChg chg="add mod">
          <ac:chgData name="Baird, Jim" userId="77b886a4-1ae8-41e4-8447-79a9c63f01d6" providerId="ADAL" clId="{6F94D202-3628-4351-93D6-82221912ACC4}" dt="2022-10-26T15:53:16.920" v="69" actId="1076"/>
          <ac:picMkLst>
            <pc:docMk/>
            <pc:sldMk cId="1807991051" sldId="366"/>
            <ac:picMk id="10" creationId="{2D63534D-8A79-DFE0-4D16-7B4FD7EB67EC}"/>
          </ac:picMkLst>
        </pc:picChg>
        <pc:picChg chg="add mod">
          <ac:chgData name="Baird, Jim" userId="77b886a4-1ae8-41e4-8447-79a9c63f01d6" providerId="ADAL" clId="{6F94D202-3628-4351-93D6-82221912ACC4}" dt="2022-10-26T16:00:07.029" v="108"/>
          <ac:picMkLst>
            <pc:docMk/>
            <pc:sldMk cId="1807991051" sldId="366"/>
            <ac:picMk id="11" creationId="{A199802E-AC26-B029-8B01-AE67C597FF16}"/>
          </ac:picMkLst>
        </pc:picChg>
      </pc:sldChg>
      <pc:sldChg chg="addSp modSp add mod">
        <pc:chgData name="Baird, Jim" userId="77b886a4-1ae8-41e4-8447-79a9c63f01d6" providerId="ADAL" clId="{6F94D202-3628-4351-93D6-82221912ACC4}" dt="2022-10-26T16:02:20.161" v="130" actId="12"/>
        <pc:sldMkLst>
          <pc:docMk/>
          <pc:sldMk cId="2065780306" sldId="367"/>
        </pc:sldMkLst>
        <pc:spChg chg="mod">
          <ac:chgData name="Baird, Jim" userId="77b886a4-1ae8-41e4-8447-79a9c63f01d6" providerId="ADAL" clId="{6F94D202-3628-4351-93D6-82221912ACC4}" dt="2022-10-26T16:02:20.161" v="130" actId="12"/>
          <ac:spMkLst>
            <pc:docMk/>
            <pc:sldMk cId="2065780306" sldId="367"/>
            <ac:spMk id="3" creationId="{DDB7A99E-7D71-7646-853A-043CF6CFC435}"/>
          </ac:spMkLst>
        </pc:spChg>
        <pc:spChg chg="mod">
          <ac:chgData name="Baird, Jim" userId="77b886a4-1ae8-41e4-8447-79a9c63f01d6" providerId="ADAL" clId="{6F94D202-3628-4351-93D6-82221912ACC4}" dt="2022-10-26T16:00:00.561" v="107" actId="20577"/>
          <ac:spMkLst>
            <pc:docMk/>
            <pc:sldMk cId="2065780306" sldId="367"/>
            <ac:spMk id="4" creationId="{DB7530CF-9ACB-F118-E412-079B8D81D772}"/>
          </ac:spMkLst>
        </pc:spChg>
        <pc:picChg chg="add mod">
          <ac:chgData name="Baird, Jim" userId="77b886a4-1ae8-41e4-8447-79a9c63f01d6" providerId="ADAL" clId="{6F94D202-3628-4351-93D6-82221912ACC4}" dt="2022-10-26T15:59:57.341" v="105" actId="1076"/>
          <ac:picMkLst>
            <pc:docMk/>
            <pc:sldMk cId="2065780306" sldId="367"/>
            <ac:picMk id="5" creationId="{D98EE1EC-60B2-1A5D-A88F-24BFEE1BD77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EDF763-58F1-4AD3-8FB1-ED47B774C857}" type="datetimeFigureOut">
              <a:rPr lang="en-GB" smtClean="0"/>
              <a:t>26/10/2022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103CCE-FEE4-4AAC-996F-83F500B1550E}" type="slidenum">
              <a:rPr lang="en-GB" smtClean="0"/>
              <a:t>‹#›</a:t>
            </a:fld>
            <a:endParaRPr lang="en-GB"/>
          </a:p>
        </p:txBody>
      </p:sp>
    </p:spTree>
    <p:extLst>
      <p:ext uri="{BB962C8B-B14F-4D97-AF65-F5344CB8AC3E}">
        <p14:creationId xmlns:p14="http://schemas.microsoft.com/office/powerpoint/2010/main" val="515909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2" name="Google Shape;9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34087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4" name="Google Shape;174;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50416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2" name="Google Shape;182;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03875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10087cc1e92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1" name="Google Shape;191;g10087cc1e9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485956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10087cc1e92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0" name="Google Shape;200;g10087cc1e92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822695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9" name="Google Shape;209;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26526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4" name="Google Shape;244;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088322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9" name="Google Shape;2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96059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9" name="Google Shape;319;p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759462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10087cc1e92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7" name="Google Shape;327;g10087cc1e92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270875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4" name="Google Shape;35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6171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 name="Google Shape;18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577395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 name="Google Shape;97;p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620209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6" name="Google Shape;106;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149381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375109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1" name="Google Shape;141;p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048386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274914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fa2e6d4a1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7" name="Google Shape;207;gfa2e6d4a1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84984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8" name="Google Shape;21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382406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8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3" name="Google Shape;263;p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925058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8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1" name="Google Shape;271;p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605964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0" name="Google Shape;290;p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09695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0" name="Google Shape;220;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932578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 name="Google Shape;9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490729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106" name="Google Shape;10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524841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116" name="Google Shape;11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850977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1" name="Google Shape;15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879234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7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p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533042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2" name="Google Shape;142;p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528107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8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3" name="Google Shape;173;p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98371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0" name="Google Shape;190;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519385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fcfee5bc2d_2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8" name="Google Shape;198;gfcfee5bc2d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56430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fcfee5bc2d_2_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6" name="Google Shape;206;gfcfee5bc2d_2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50508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9" name="Google Shape;229;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2677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4" name="Google Shape;21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393619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1" name="Google Shape;241;p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053271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9" name="Google Shape;249;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3293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6" name="Google Shape;256;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24511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4" name="Google Shape;264;p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78055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51964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2" name="Google Shape;15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023211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452977"/>
            <a:ext cx="10363200" cy="1056986"/>
          </a:xfrm>
        </p:spPr>
        <p:txBody>
          <a:bodyPr anchor="b">
            <a:noAutofit/>
          </a:bodyPr>
          <a:lstStyle>
            <a:lvl1pPr algn="ctr">
              <a:defRPr sz="4000" b="1">
                <a:latin typeface="+mn-lt"/>
              </a:defRPr>
            </a:lvl1pPr>
          </a:lstStyle>
          <a:p>
            <a:r>
              <a:rPr lang="en-US" dirty="0"/>
              <a:t>Circular Economy Training in Food Service Sector</a:t>
            </a:r>
          </a:p>
        </p:txBody>
      </p:sp>
      <p:sp>
        <p:nvSpPr>
          <p:cNvPr id="3" name="Subtitle 2"/>
          <p:cNvSpPr>
            <a:spLocks noGrp="1"/>
          </p:cNvSpPr>
          <p:nvPr>
            <p:ph type="subTitle" idx="1" hasCustomPrompt="1"/>
          </p:nvPr>
        </p:nvSpPr>
        <p:spPr>
          <a:xfrm>
            <a:off x="1524000" y="3602038"/>
            <a:ext cx="9144000" cy="131736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Module 1 - Name</a:t>
            </a:r>
          </a:p>
          <a:p>
            <a:r>
              <a:rPr lang="en-US" dirty="0"/>
              <a:t>Unit 1.1 - Name</a:t>
            </a:r>
          </a:p>
        </p:txBody>
      </p:sp>
      <p:pic>
        <p:nvPicPr>
          <p:cNvPr id="4" name="Google Shape;29;p1" descr="H:\!!!! CURRENT WORK\!! ERASMUS+ 2016\EUWELD\identitate vizuala Erasmus+\EU flag-Erasmus+_vect_POS.png">
            <a:extLst>
              <a:ext uri="{FF2B5EF4-FFF2-40B4-BE49-F238E27FC236}">
                <a16:creationId xmlns:a16="http://schemas.microsoft.com/office/drawing/2014/main" id="{7A2F832F-2F75-75C5-3FD0-5B154C96DAFE}"/>
              </a:ext>
            </a:extLst>
          </p:cNvPr>
          <p:cNvPicPr preferRelativeResize="0"/>
          <p:nvPr userDrawn="1"/>
        </p:nvPicPr>
        <p:blipFill rotWithShape="1">
          <a:blip r:embed="rId2">
            <a:alphaModFix/>
          </a:blip>
          <a:srcRect/>
          <a:stretch/>
        </p:blipFill>
        <p:spPr>
          <a:xfrm>
            <a:off x="4763" y="1588"/>
            <a:ext cx="3724399" cy="1041950"/>
          </a:xfrm>
          <a:prstGeom prst="rect">
            <a:avLst/>
          </a:prstGeom>
          <a:noFill/>
          <a:ln>
            <a:noFill/>
          </a:ln>
        </p:spPr>
      </p:pic>
      <p:pic>
        <p:nvPicPr>
          <p:cNvPr id="6" name="Picture 5">
            <a:extLst>
              <a:ext uri="{FF2B5EF4-FFF2-40B4-BE49-F238E27FC236}">
                <a16:creationId xmlns:a16="http://schemas.microsoft.com/office/drawing/2014/main" id="{90C9F767-02A0-8A7B-32C9-372C580CD810}"/>
              </a:ext>
            </a:extLst>
          </p:cNvPr>
          <p:cNvPicPr>
            <a:picLocks noChangeAspect="1"/>
          </p:cNvPicPr>
          <p:nvPr userDrawn="1"/>
        </p:nvPicPr>
        <p:blipFill>
          <a:blip r:embed="rId3"/>
          <a:stretch>
            <a:fillRect/>
          </a:stretch>
        </p:blipFill>
        <p:spPr>
          <a:xfrm>
            <a:off x="10495314" y="114965"/>
            <a:ext cx="1564571" cy="1007690"/>
          </a:xfrm>
          <a:prstGeom prst="rect">
            <a:avLst/>
          </a:prstGeom>
        </p:spPr>
      </p:pic>
      <p:sp>
        <p:nvSpPr>
          <p:cNvPr id="8" name="Google Shape;28;p1">
            <a:extLst>
              <a:ext uri="{FF2B5EF4-FFF2-40B4-BE49-F238E27FC236}">
                <a16:creationId xmlns:a16="http://schemas.microsoft.com/office/drawing/2014/main" id="{6C6C3921-BCF0-04A6-3896-14595BE76077}"/>
              </a:ext>
            </a:extLst>
          </p:cNvPr>
          <p:cNvSpPr txBox="1"/>
          <p:nvPr userDrawn="1"/>
        </p:nvSpPr>
        <p:spPr>
          <a:xfrm>
            <a:off x="1281153" y="5562700"/>
            <a:ext cx="609600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sz="800" b="0" i="0" u="none" strike="noStrike" cap="none" dirty="0">
                <a:solidFill>
                  <a:srgbClr val="000000"/>
                </a:solidFill>
                <a:latin typeface="Calibri"/>
                <a:ea typeface="Calibri"/>
                <a:cs typeface="Calibri"/>
                <a:sym typeface="Calibri"/>
              </a:rPr>
              <a:t>This project has been funded with support from the European Commission. 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endParaRPr sz="1800" b="0" i="0" u="none" strike="noStrike" cap="none" dirty="0">
              <a:solidFill>
                <a:schemeClr val="dk1"/>
              </a:solidFill>
              <a:latin typeface="Calibri"/>
              <a:ea typeface="Calibri"/>
              <a:cs typeface="Calibri"/>
              <a:sym typeface="Calibri"/>
            </a:endParaRPr>
          </a:p>
        </p:txBody>
      </p:sp>
      <p:sp>
        <p:nvSpPr>
          <p:cNvPr id="11" name="Google Shape;30;p1">
            <a:extLst>
              <a:ext uri="{FF2B5EF4-FFF2-40B4-BE49-F238E27FC236}">
                <a16:creationId xmlns:a16="http://schemas.microsoft.com/office/drawing/2014/main" id="{BF48DB4F-9014-BA43-292D-A07D9AE0A287}"/>
              </a:ext>
            </a:extLst>
          </p:cNvPr>
          <p:cNvSpPr txBox="1"/>
          <p:nvPr userDrawn="1"/>
        </p:nvSpPr>
        <p:spPr>
          <a:xfrm>
            <a:off x="7377153" y="5562700"/>
            <a:ext cx="288861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Calibri"/>
                <a:ea typeface="Calibri"/>
                <a:cs typeface="Calibri"/>
                <a:sym typeface="Calibri"/>
              </a:rPr>
              <a:t>2020-1-RO01-KA202-080164</a:t>
            </a:r>
            <a:endParaRPr sz="18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04776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77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Don’t use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099963-3221-4365-A0D9-27295E04421A}" type="datetimeFigureOut">
              <a:rPr lang="en-GB" smtClean="0"/>
              <a:t>26/10/2022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3299818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724901" y="365125"/>
            <a:ext cx="2628900" cy="5811838"/>
          </a:xfrm>
        </p:spPr>
        <p:txBody>
          <a:bodyPr vert="eaVert"/>
          <a:lstStyle>
            <a:lvl1pPr>
              <a:defRPr/>
            </a:lvl1pPr>
          </a:lstStyle>
          <a:p>
            <a:r>
              <a:rPr lang="en-US" dirty="0"/>
              <a:t>Don’t use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099963-3221-4365-A0D9-27295E04421A}" type="datetimeFigureOut">
              <a:rPr lang="en-GB" smtClean="0"/>
              <a:t>26/10/2022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4089134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ts slide layout">
  <p:cSld name="Contents slide layout">
    <p:spTree>
      <p:nvGrpSpPr>
        <p:cNvPr id="1" name="Shape 13"/>
        <p:cNvGrpSpPr/>
        <p:nvPr/>
      </p:nvGrpSpPr>
      <p:grpSpPr>
        <a:xfrm>
          <a:off x="0" y="0"/>
          <a:ext cx="0" cy="0"/>
          <a:chOff x="0" y="0"/>
          <a:chExt cx="0" cy="0"/>
        </a:xfrm>
      </p:grpSpPr>
      <p:sp>
        <p:nvSpPr>
          <p:cNvPr id="14" name="Google Shape;14;p44"/>
          <p:cNvSpPr txBox="1">
            <a:spLocks noGrp="1"/>
          </p:cNvSpPr>
          <p:nvPr>
            <p:ph type="body" idx="1"/>
          </p:nvPr>
        </p:nvSpPr>
        <p:spPr>
          <a:xfrm>
            <a:off x="323529" y="339509"/>
            <a:ext cx="11573197" cy="724247"/>
          </a:xfrm>
          <a:prstGeom prst="rect">
            <a:avLst/>
          </a:prstGeom>
          <a:noFill/>
          <a:ln>
            <a:noFill/>
          </a:ln>
        </p:spPr>
        <p:txBody>
          <a:bodyPr spcFirstLastPara="1" wrap="square" lIns="91425" tIns="45700" rIns="91425" bIns="45700" anchor="ctr" anchorCtr="0">
            <a:noAutofit/>
          </a:bodyPr>
          <a:lstStyle>
            <a:lvl1pPr marL="457200" marR="0" lvl="0" indent="-228600" algn="ctr" rtl="0">
              <a:lnSpc>
                <a:spcPct val="90000"/>
              </a:lnSpc>
              <a:spcBef>
                <a:spcPts val="1000"/>
              </a:spcBef>
              <a:spcAft>
                <a:spcPts val="0"/>
              </a:spcAft>
              <a:buClr>
                <a:srgbClr val="262626"/>
              </a:buClr>
              <a:buSzPts val="5400"/>
              <a:buFont typeface="Arial"/>
              <a:buNone/>
              <a:defRPr sz="5400" b="0" i="0" u="none" strike="noStrike" cap="none">
                <a:solidFill>
                  <a:srgbClr val="262626"/>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4806121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6_Contents slide layout">
  <p:cSld name="16_Contents slide layout">
    <p:spTree>
      <p:nvGrpSpPr>
        <p:cNvPr id="1" name="Shape 15"/>
        <p:cNvGrpSpPr/>
        <p:nvPr/>
      </p:nvGrpSpPr>
      <p:grpSpPr>
        <a:xfrm>
          <a:off x="0" y="0"/>
          <a:ext cx="0" cy="0"/>
          <a:chOff x="0" y="0"/>
          <a:chExt cx="0" cy="0"/>
        </a:xfrm>
      </p:grpSpPr>
    </p:spTree>
    <p:extLst>
      <p:ext uri="{BB962C8B-B14F-4D97-AF65-F5344CB8AC3E}">
        <p14:creationId xmlns:p14="http://schemas.microsoft.com/office/powerpoint/2010/main" val="256362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0515600" cy="744007"/>
          </a:xfrm>
        </p:spPr>
        <p:txBody>
          <a:bodyPr/>
          <a:lstStyle/>
          <a:p>
            <a:r>
              <a:rPr lang="en-US"/>
              <a:t>Click to edit Master title style</a:t>
            </a:r>
            <a:endParaRPr lang="en-US" dirty="0"/>
          </a:p>
        </p:txBody>
      </p:sp>
      <p:sp>
        <p:nvSpPr>
          <p:cNvPr id="3" name="Content Placeholder 2"/>
          <p:cNvSpPr>
            <a:spLocks noGrp="1"/>
          </p:cNvSpPr>
          <p:nvPr>
            <p:ph idx="1"/>
          </p:nvPr>
        </p:nvSpPr>
        <p:spPr>
          <a:xfrm>
            <a:off x="695324" y="873125"/>
            <a:ext cx="10764839" cy="5184775"/>
          </a:xfrm>
        </p:spPr>
        <p:txBody>
          <a:bodyPr/>
          <a:lstStyle>
            <a:lvl1pPr>
              <a:defRPr>
                <a:solidFill>
                  <a:srgbClr val="7030A0"/>
                </a:solidFill>
              </a:defRPr>
            </a:lvl1pPr>
            <a:lvl2pPr>
              <a:defRPr>
                <a:solidFill>
                  <a:srgbClr val="00B050"/>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53534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1" y="1709740"/>
            <a:ext cx="10515600" cy="2852737"/>
          </a:xfrm>
        </p:spPr>
        <p:txBody>
          <a:bodyPr anchor="b"/>
          <a:lstStyle>
            <a:lvl1pPr>
              <a:defRPr sz="6000"/>
            </a:lvl1pPr>
          </a:lstStyle>
          <a:p>
            <a:r>
              <a:rPr lang="en-US" dirty="0"/>
              <a:t>Don’t use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2099963-3221-4365-A0D9-27295E04421A}" type="datetimeFigureOut">
              <a:rPr lang="en-GB" smtClean="0"/>
              <a:t>26/10/2022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1417393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5325" y="873125"/>
            <a:ext cx="5324475" cy="5184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199" y="873125"/>
            <a:ext cx="5287963" cy="5184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31042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65127"/>
            <a:ext cx="10515600" cy="1325563"/>
          </a:xfrm>
        </p:spPr>
        <p:txBody>
          <a:bodyPr/>
          <a:lstStyle>
            <a:lvl1pPr>
              <a:defRPr/>
            </a:lvl1pPr>
          </a:lstStyle>
          <a:p>
            <a:r>
              <a:rPr lang="en-US" dirty="0"/>
              <a:t>Don’t use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2099963-3221-4365-A0D9-27295E04421A}" type="datetimeFigureOut">
              <a:rPr lang="en-GB" smtClean="0"/>
              <a:t>26/10/2022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630783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272281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3913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lvl1pPr>
          </a:lstStyle>
          <a:p>
            <a:r>
              <a:rPr lang="en-US" dirty="0"/>
              <a:t>Don’t use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220264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lvl1pPr>
          </a:lstStyle>
          <a:p>
            <a:r>
              <a:rPr lang="en-US" dirty="0"/>
              <a:t>Don’t Use</a:t>
            </a:r>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2099963-3221-4365-A0D9-27295E04421A}" type="datetimeFigureOut">
              <a:rPr lang="en-GB" smtClean="0"/>
              <a:t>26/10/2022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2096688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5325" y="0"/>
            <a:ext cx="10764837" cy="75203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5325" y="873125"/>
            <a:ext cx="10764837" cy="51847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099963-3221-4365-A0D9-27295E04421A}" type="datetimeFigureOut">
              <a:rPr lang="en-GB" smtClean="0"/>
              <a:t>26/10/2022</a:t>
            </a:fld>
            <a:endParaRPr lang="en-GB"/>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4F5893-DD93-414C-AE6A-4B59BBF84B4E}" type="slidenum">
              <a:rPr lang="en-GB" smtClean="0"/>
              <a:t>‹#›</a:t>
            </a:fld>
            <a:endParaRPr lang="en-GB"/>
          </a:p>
        </p:txBody>
      </p:sp>
      <p:sp>
        <p:nvSpPr>
          <p:cNvPr id="7" name="Rectangle 6"/>
          <p:cNvSpPr/>
          <p:nvPr userDrawn="1"/>
        </p:nvSpPr>
        <p:spPr>
          <a:xfrm>
            <a:off x="0" y="6356352"/>
            <a:ext cx="12192000" cy="5016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tabLst>
                <a:tab pos="11749088" algn="r"/>
              </a:tabLst>
            </a:pPr>
            <a:r>
              <a:rPr lang="en-GB" sz="1800" dirty="0"/>
              <a:t>Food Waste and the Circular Economy – Training in Food Services</a:t>
            </a:r>
            <a:r>
              <a:rPr lang="en-GB" sz="1800" baseline="0" dirty="0"/>
              <a:t>	</a:t>
            </a:r>
            <a:fld id="{F12CB8D5-0503-4AD6-A667-12A95E44D943}" type="slidenum">
              <a:rPr lang="en-GB" sz="1800" baseline="0" smtClean="0"/>
              <a:pPr algn="l">
                <a:tabLst>
                  <a:tab pos="11749088" algn="r"/>
                </a:tabLst>
              </a:pPr>
              <a:t>‹#›</a:t>
            </a:fld>
            <a:endParaRPr lang="en-GB" sz="1800" dirty="0"/>
          </a:p>
        </p:txBody>
      </p:sp>
    </p:spTree>
    <p:extLst>
      <p:ext uri="{BB962C8B-B14F-4D97-AF65-F5344CB8AC3E}">
        <p14:creationId xmlns:p14="http://schemas.microsoft.com/office/powerpoint/2010/main" val="1608919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66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0" userDrawn="1">
          <p15:clr>
            <a:srgbClr val="F26B43"/>
          </p15:clr>
        </p15:guide>
        <p15:guide id="2" pos="7219" userDrawn="1">
          <p15:clr>
            <a:srgbClr val="F26B43"/>
          </p15:clr>
        </p15:guide>
        <p15:guide id="3" orient="horz" pos="3816" userDrawn="1">
          <p15:clr>
            <a:srgbClr val="F26B43"/>
          </p15:clr>
        </p15:guide>
        <p15:guide id="4" pos="43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bristol.gov.uk/documents/3273085/0/Going+for+Gold+guide+to+food+waste+reduction.pdf/3ed9763d-5725-9689-c5c4-5478b915bcfe"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ideo" Target="https://www.youtube.com/embed/eQ51rkGyCL4?feature=oembed" TargetMode="External"/><Relationship Id="rId6" Type="http://schemas.openxmlformats.org/officeDocument/2006/relationships/hyperlink" Target="https://youtu.be/eQ51rkGyCL4" TargetMode="External"/><Relationship Id="rId5" Type="http://schemas.openxmlformats.org/officeDocument/2006/relationships/image" Target="../media/image8.jpeg"/><Relationship Id="rId4" Type="http://schemas.openxmlformats.org/officeDocument/2006/relationships/image" Target="../media/image7.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video" Target="https://www.youtube.com/embed/0kbw_WWkK_M?feature=oembed" TargetMode="External"/><Relationship Id="rId6" Type="http://schemas.openxmlformats.org/officeDocument/2006/relationships/hyperlink" Target="https://youtu.be/0kbw_WWkK_M" TargetMode="External"/><Relationship Id="rId5" Type="http://schemas.openxmlformats.org/officeDocument/2006/relationships/image" Target="../media/image9.jpeg"/><Relationship Id="rId4" Type="http://schemas.openxmlformats.org/officeDocument/2006/relationships/hyperlink" Target="https://www.astonmarina.co.uk/seasonal-menus/"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eufic.org/en/explore-seasonal-fruit-and-vegetables-in-europe"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hyperlink" Target="https://www.eufic.org/en/healthy-living/article/are-seasonal-fruit-and-vegetables-better-for-the-environment"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hyperlink" Target="https://www.nestleprofessional.co.uk/news/latest-news/waste-and-sustainability-in-restaurants"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get.apicbase.com/restaurant-food-waste-management-drive-down-costs/"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hyperlink" Target="https://restaurant.org/education-and-resources/resource-library/reorganize-walkins-before-reopening-restaurants/"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hyperlink" Target="https://www.ruokavirasto.fi/en/companies/food-sector/setting-up-a-food-business/instructions-for-operating-a-food-business/controlling-temperature/" TargetMode="External"/><Relationship Id="rId4" Type="http://schemas.openxmlformats.org/officeDocument/2006/relationships/hyperlink" Target="https://www.investopedia.com/terms/f/fifo.asp"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video" Target="https://www.youtube.com/embed/wcOt8pEn_7k?feature=oembed" TargetMode="External"/><Relationship Id="rId5" Type="http://schemas.openxmlformats.org/officeDocument/2006/relationships/image" Target="../media/image14.jpeg"/><Relationship Id="rId4" Type="http://schemas.openxmlformats.org/officeDocument/2006/relationships/hyperlink" Target="https://youtu.be/wcOt8pEn_7k"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hyperlink" Target="https://cdn2.hubspot.net/hubfs/650776/BHA_Guide_Food_Waste_Management_Training.pdf" TargetMode="External"/><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hyperlink" Target="https://archive.wrap.org.uk/sites/files/wrap/Food_Waste_Tracking_Sheet_v1.1_0_050115.pdf" TargetMode="External"/><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7.jp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video" Target="https://www.youtube.com/embed/Dn0bMM2Qn2M?feature=oembed" TargetMode="External"/><Relationship Id="rId6" Type="http://schemas.openxmlformats.org/officeDocument/2006/relationships/hyperlink" Target="https://youtu.be/Dn0bMM2Qn2M" TargetMode="External"/><Relationship Id="rId5" Type="http://schemas.openxmlformats.org/officeDocument/2006/relationships/image" Target="../media/image18.jpeg"/><Relationship Id="rId4" Type="http://schemas.openxmlformats.org/officeDocument/2006/relationships/hyperlink" Target="https://possector.com/management/restaurant-food-waste-reduction"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hyperlink" Target="https://www.nestleprofessional.co.uk/news/latest-news/waste-and-sustainability-in-restaurants"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video" Target="https://www.youtube.com/embed/VGTPKKOVoz4?feature=oembed" TargetMode="External"/><Relationship Id="rId5" Type="http://schemas.openxmlformats.org/officeDocument/2006/relationships/hyperlink" Target="https://youtu.be/VGTPKKOVoz4" TargetMode="External"/><Relationship Id="rId4" Type="http://schemas.openxmlformats.org/officeDocument/2006/relationships/image" Target="../media/image19.jpeg"/></Relationships>
</file>

<file path=ppt/slides/_rels/slide35.xml.rels><?xml version="1.0" encoding="UTF-8" standalone="yes"?>
<Relationships xmlns="http://schemas.openxmlformats.org/package/2006/relationships"><Relationship Id="rId3" Type="http://schemas.openxmlformats.org/officeDocument/2006/relationships/hyperlink" Target="https://get.apicbase.com/causes-variance-actual-food-cost-ideal-food-cost" TargetMode="External"/><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8" Type="http://schemas.openxmlformats.org/officeDocument/2006/relationships/hyperlink" Target="https://youtu.be/neV2rj9HjlY" TargetMode="External"/><Relationship Id="rId3" Type="http://schemas.openxmlformats.org/officeDocument/2006/relationships/slideLayout" Target="../slideLayouts/slideLayout12.xml"/><Relationship Id="rId7" Type="http://schemas.openxmlformats.org/officeDocument/2006/relationships/image" Target="../media/image21.jpeg"/><Relationship Id="rId2" Type="http://schemas.openxmlformats.org/officeDocument/2006/relationships/video" Target="https://www.youtube.com/embed/neV2rj9HjlY?feature=oembed" TargetMode="External"/><Relationship Id="rId1" Type="http://schemas.openxmlformats.org/officeDocument/2006/relationships/video" Target="https://www.youtube.com/embed/Gj38m08QLoE?feature=oembed" TargetMode="External"/><Relationship Id="rId6" Type="http://schemas.openxmlformats.org/officeDocument/2006/relationships/image" Target="../media/image20.jpeg"/><Relationship Id="rId5" Type="http://schemas.openxmlformats.org/officeDocument/2006/relationships/hyperlink" Target="https://youtu.be/Gj38m08QLoE" TargetMode="External"/><Relationship Id="rId4" Type="http://schemas.openxmlformats.org/officeDocument/2006/relationships/notesSlide" Target="../notesSlides/notesSlide2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video" Target="https://www.youtube.com/embed/eJ89At9Xxws?feature=oembed" TargetMode="External"/><Relationship Id="rId5" Type="http://schemas.openxmlformats.org/officeDocument/2006/relationships/hyperlink" Target="https://youtu.be/eJ89At9Xxws" TargetMode="External"/><Relationship Id="rId4" Type="http://schemas.openxmlformats.org/officeDocument/2006/relationships/image" Target="../media/image22.jpeg"/></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3" Type="http://schemas.openxmlformats.org/officeDocument/2006/relationships/hyperlink" Target="https://archive.wrap.org.uk/sites/files/wrap/QSR.pdf" TargetMode="External"/><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25.jpg"/></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12.xml"/><Relationship Id="rId4" Type="http://schemas.openxmlformats.org/officeDocument/2006/relationships/hyperlink" Target="https://www.umweltbundesamt.de/sites/default/files/medien/376/publikationen/prevention_of_food_waste_in_the_catering_sector_bf.pdf" TargetMode="Externa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2.xml"/><Relationship Id="rId1" Type="http://schemas.openxmlformats.org/officeDocument/2006/relationships/video" Target="https://www.youtube.com/embed/kkOotEP2acQ?feature=oembed" TargetMode="External"/><Relationship Id="rId5" Type="http://schemas.openxmlformats.org/officeDocument/2006/relationships/hyperlink" Target="https://youtu.be/kkOotEP2acQ" TargetMode="External"/><Relationship Id="rId4" Type="http://schemas.openxmlformats.org/officeDocument/2006/relationships/image" Target="../media/image30.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slideLayout" Target="../slideLayouts/slideLayout4.xml"/><Relationship Id="rId7" Type="http://schemas.openxmlformats.org/officeDocument/2006/relationships/image" Target="../media/image31.jpeg"/><Relationship Id="rId2" Type="http://schemas.openxmlformats.org/officeDocument/2006/relationships/video" Target="https://www.youtube.com/embed/eJ89At9Xxws?feature=oembed" TargetMode="External"/><Relationship Id="rId1" Type="http://schemas.openxmlformats.org/officeDocument/2006/relationships/video" Target="https://www.youtube.com/embed/Dn0bMM2Qn2M?feature=oembed" TargetMode="External"/><Relationship Id="rId6" Type="http://schemas.openxmlformats.org/officeDocument/2006/relationships/hyperlink" Target="https://archive.wrap.org.uk/sites/files/wrap/Summary%20Checklist_FINAL.pdf" TargetMode="External"/><Relationship Id="rId5" Type="http://schemas.openxmlformats.org/officeDocument/2006/relationships/hyperlink" Target="https://ec.europa.eu/food/system/files/2019-05/fw_lib_gfd_esp_guia-restauracion-2017.pdf" TargetMode="External"/><Relationship Id="rId4" Type="http://schemas.openxmlformats.org/officeDocument/2006/relationships/hyperlink" Target="https://wrap.org.uk/taking-action/food-drink/initiatives/food-waste-reduction-roadmap" TargetMode="External"/><Relationship Id="rId9" Type="http://schemas.openxmlformats.org/officeDocument/2006/relationships/image" Target="../media/image33.jpg"/></Relationships>
</file>

<file path=ppt/slides/_rels/slide54.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slideLayout" Target="../slideLayouts/slideLayout4.xml"/><Relationship Id="rId7" Type="http://schemas.openxmlformats.org/officeDocument/2006/relationships/image" Target="../media/image35.jpeg"/><Relationship Id="rId2" Type="http://schemas.openxmlformats.org/officeDocument/2006/relationships/video" Target="https://www.youtube.com/embed/eQ51rkGyCL4?feature=oembed" TargetMode="External"/><Relationship Id="rId1" Type="http://schemas.openxmlformats.org/officeDocument/2006/relationships/video" Target="https://www.youtube.com/embed/Gj38m08QLoE?feature=oembed" TargetMode="External"/><Relationship Id="rId6" Type="http://schemas.openxmlformats.org/officeDocument/2006/relationships/image" Target="../media/image34.jpeg"/><Relationship Id="rId5" Type="http://schemas.openxmlformats.org/officeDocument/2006/relationships/hyperlink" Target="https://www.eufic.org/en/explore-seasonal-fruit-and-vegetables-in-europe" TargetMode="External"/><Relationship Id="rId4" Type="http://schemas.openxmlformats.org/officeDocument/2006/relationships/hyperlink" Target="https://www.pocotapasbar.com/sustainability"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A72D8-652D-261D-FB04-08B09C8D80AC}"/>
              </a:ext>
            </a:extLst>
          </p:cNvPr>
          <p:cNvSpPr>
            <a:spLocks noGrp="1"/>
          </p:cNvSpPr>
          <p:nvPr>
            <p:ph type="ctrTitle"/>
          </p:nvPr>
        </p:nvSpPr>
        <p:spPr/>
        <p:txBody>
          <a:bodyPr/>
          <a:lstStyle/>
          <a:p>
            <a:r>
              <a:rPr lang="en-GB" dirty="0">
                <a:ea typeface="+mn-lt"/>
                <a:cs typeface="+mn-lt"/>
              </a:rPr>
              <a:t>Circular Training in the Food Service Sector</a:t>
            </a:r>
            <a:endParaRPr lang="en-GB" b="0" dirty="0">
              <a:ea typeface="+mn-lt"/>
              <a:cs typeface="+mn-lt"/>
            </a:endParaRPr>
          </a:p>
        </p:txBody>
      </p:sp>
      <p:sp>
        <p:nvSpPr>
          <p:cNvPr id="3" name="Subtitle 2">
            <a:extLst>
              <a:ext uri="{FF2B5EF4-FFF2-40B4-BE49-F238E27FC236}">
                <a16:creationId xmlns:a16="http://schemas.microsoft.com/office/drawing/2014/main" id="{3E74FA62-F3B8-2F56-A5A4-801BFB91765C}"/>
              </a:ext>
            </a:extLst>
          </p:cNvPr>
          <p:cNvSpPr>
            <a:spLocks noGrp="1"/>
          </p:cNvSpPr>
          <p:nvPr>
            <p:ph type="subTitle" idx="1"/>
          </p:nvPr>
        </p:nvSpPr>
        <p:spPr/>
        <p:txBody>
          <a:bodyPr vert="horz" lIns="91440" tIns="45720" rIns="91440" bIns="45720" rtlCol="0" anchor="t">
            <a:normAutofit/>
          </a:bodyPr>
          <a:lstStyle/>
          <a:p>
            <a:r>
              <a:rPr lang="en-GB" dirty="0"/>
              <a:t>Module 4: Pre and Post Service Food Waste  </a:t>
            </a:r>
          </a:p>
        </p:txBody>
      </p:sp>
    </p:spTree>
    <p:extLst>
      <p:ext uri="{BB962C8B-B14F-4D97-AF65-F5344CB8AC3E}">
        <p14:creationId xmlns:p14="http://schemas.microsoft.com/office/powerpoint/2010/main" val="332195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8" name="Google Shape;188;p23"/>
          <p:cNvSpPr txBox="1">
            <a:spLocks noGrp="1"/>
          </p:cNvSpPr>
          <p:nvPr>
            <p:ph type="body" idx="1"/>
          </p:nvPr>
        </p:nvSpPr>
        <p:spPr>
          <a:xfrm>
            <a:off x="251195" y="-37843"/>
            <a:ext cx="11573197" cy="1324438"/>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3200"/>
              <a:buFont typeface="Arial"/>
              <a:buNone/>
            </a:pPr>
            <a:r>
              <a:rPr lang="en-US" sz="4400" i="0" u="none" strike="noStrike" cap="none" dirty="0">
                <a:solidFill>
                  <a:schemeClr val="dk1"/>
                </a:solidFill>
                <a:latin typeface="+mj-lt"/>
                <a:ea typeface="Arial"/>
                <a:cs typeface="Arial"/>
                <a:sym typeface="Arial"/>
              </a:rPr>
              <a:t>Creative menu case study: restaurant Poco (UK)</a:t>
            </a:r>
            <a:endParaRPr sz="7200" dirty="0">
              <a:latin typeface="+mj-lt"/>
            </a:endParaRPr>
          </a:p>
        </p:txBody>
      </p:sp>
      <p:sp>
        <p:nvSpPr>
          <p:cNvPr id="189" name="Google Shape;189;p23"/>
          <p:cNvSpPr/>
          <p:nvPr/>
        </p:nvSpPr>
        <p:spPr>
          <a:xfrm>
            <a:off x="5317068" y="1697551"/>
            <a:ext cx="512114" cy="512112"/>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190" name="Google Shape;190;p23"/>
          <p:cNvSpPr txBox="1"/>
          <p:nvPr/>
        </p:nvSpPr>
        <p:spPr>
          <a:xfrm>
            <a:off x="5324941" y="1767788"/>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dirty="0">
                <a:solidFill>
                  <a:schemeClr val="lt1"/>
                </a:solidFill>
                <a:latin typeface="Arial"/>
                <a:ea typeface="Arial"/>
                <a:cs typeface="Arial"/>
                <a:sym typeface="Arial"/>
              </a:rPr>
              <a:t>01</a:t>
            </a:r>
            <a:endParaRPr sz="1600" b="1" i="0" u="none" strike="noStrike" cap="none" dirty="0">
              <a:solidFill>
                <a:schemeClr val="lt1"/>
              </a:solidFill>
              <a:latin typeface="Arial"/>
              <a:ea typeface="Arial"/>
              <a:cs typeface="Arial"/>
              <a:sym typeface="Arial"/>
            </a:endParaRPr>
          </a:p>
        </p:txBody>
      </p:sp>
      <p:sp>
        <p:nvSpPr>
          <p:cNvPr id="191" name="Google Shape;191;p23"/>
          <p:cNvSpPr txBox="1"/>
          <p:nvPr/>
        </p:nvSpPr>
        <p:spPr>
          <a:xfrm>
            <a:off x="6037719" y="1506484"/>
            <a:ext cx="2109900" cy="369300"/>
          </a:xfrm>
          <a:prstGeom prst="rect">
            <a:avLst/>
          </a:prstGeom>
          <a:noFill/>
          <a:ln>
            <a:noFill/>
          </a:ln>
        </p:spPr>
        <p:txBody>
          <a:bodyPr spcFirstLastPara="1" wrap="square" lIns="91425" tIns="45700" rIns="91425" bIns="45700" anchor="ctr"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4"/>
                </a:solidFill>
                <a:ea typeface="Arial"/>
                <a:cs typeface="Arial"/>
                <a:sym typeface="Arial"/>
              </a:rPr>
              <a:t>THE METHOD</a:t>
            </a:r>
            <a:endParaRPr sz="1800" b="1" i="0" u="none" strike="noStrike" cap="none" dirty="0">
              <a:solidFill>
                <a:schemeClr val="accent4"/>
              </a:solidFill>
              <a:ea typeface="Arial"/>
              <a:cs typeface="Arial"/>
              <a:sym typeface="Arial"/>
            </a:endParaRPr>
          </a:p>
        </p:txBody>
      </p:sp>
      <p:sp>
        <p:nvSpPr>
          <p:cNvPr id="192" name="Google Shape;192;p23"/>
          <p:cNvSpPr txBox="1"/>
          <p:nvPr/>
        </p:nvSpPr>
        <p:spPr>
          <a:xfrm>
            <a:off x="6037719" y="1850304"/>
            <a:ext cx="5652000" cy="978689"/>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US" sz="1800" b="0" i="0" u="none" strike="noStrike" cap="none" dirty="0">
                <a:solidFill>
                  <a:srgbClr val="111111"/>
                </a:solidFill>
                <a:ea typeface="Arial"/>
                <a:cs typeface="Arial"/>
                <a:sym typeface="Arial"/>
              </a:rPr>
              <a:t>‘Nose to Tail’/‘Root to Fruit’ policy for preparing vegetable and meat - aim to use the whole product, prevention to avoid landfill, recycling, composting. E.g., using vegetable peelings, fish skeletons for stock</a:t>
            </a:r>
            <a:endParaRPr sz="1800" b="0" i="0" u="none" strike="noStrike" cap="none" dirty="0">
              <a:solidFill>
                <a:srgbClr val="111111"/>
              </a:solidFill>
              <a:ea typeface="Arial"/>
              <a:cs typeface="Arial"/>
              <a:sym typeface="Arial"/>
            </a:endParaRPr>
          </a:p>
        </p:txBody>
      </p:sp>
      <p:sp>
        <p:nvSpPr>
          <p:cNvPr id="193" name="Google Shape;193;p23"/>
          <p:cNvSpPr/>
          <p:nvPr/>
        </p:nvSpPr>
        <p:spPr>
          <a:xfrm>
            <a:off x="5331213" y="2891946"/>
            <a:ext cx="512114" cy="512112"/>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194" name="Google Shape;194;p23"/>
          <p:cNvSpPr txBox="1"/>
          <p:nvPr/>
        </p:nvSpPr>
        <p:spPr>
          <a:xfrm>
            <a:off x="5349985" y="2982352"/>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02</a:t>
            </a:r>
            <a:endParaRPr sz="1600" b="1" i="0" u="none" strike="noStrike" cap="none">
              <a:solidFill>
                <a:schemeClr val="lt1"/>
              </a:solidFill>
              <a:latin typeface="Arial"/>
              <a:ea typeface="Arial"/>
              <a:cs typeface="Arial"/>
              <a:sym typeface="Arial"/>
            </a:endParaRPr>
          </a:p>
        </p:txBody>
      </p:sp>
      <p:sp>
        <p:nvSpPr>
          <p:cNvPr id="195" name="Google Shape;195;p23"/>
          <p:cNvSpPr txBox="1"/>
          <p:nvPr/>
        </p:nvSpPr>
        <p:spPr>
          <a:xfrm>
            <a:off x="6049775" y="2981096"/>
            <a:ext cx="2462400" cy="369300"/>
          </a:xfrm>
          <a:prstGeom prst="rect">
            <a:avLst/>
          </a:prstGeom>
          <a:noFill/>
          <a:ln>
            <a:noFill/>
          </a:ln>
        </p:spPr>
        <p:txBody>
          <a:bodyPr spcFirstLastPara="1" wrap="square" lIns="91425" tIns="45700" rIns="91425" bIns="45700" anchor="ctr"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3"/>
                </a:solidFill>
                <a:ea typeface="Arial"/>
                <a:cs typeface="Arial"/>
                <a:sym typeface="Arial"/>
              </a:rPr>
              <a:t>FLEXIBLE MENU </a:t>
            </a:r>
            <a:endParaRPr sz="1800" b="1" i="0" u="none" strike="noStrike" cap="none" dirty="0">
              <a:solidFill>
                <a:schemeClr val="accent3"/>
              </a:solidFill>
              <a:ea typeface="Arial"/>
              <a:cs typeface="Arial"/>
              <a:sym typeface="Arial"/>
            </a:endParaRPr>
          </a:p>
        </p:txBody>
      </p:sp>
      <p:sp>
        <p:nvSpPr>
          <p:cNvPr id="196" name="Google Shape;196;p23"/>
          <p:cNvSpPr txBox="1"/>
          <p:nvPr/>
        </p:nvSpPr>
        <p:spPr>
          <a:xfrm>
            <a:off x="6037796" y="3293236"/>
            <a:ext cx="5652000" cy="53550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US" sz="1800" b="0" i="0" u="none" strike="noStrike" cap="none" dirty="0">
                <a:solidFill>
                  <a:srgbClr val="111111"/>
                </a:solidFill>
                <a:ea typeface="Arial"/>
                <a:cs typeface="Arial"/>
                <a:sym typeface="Arial"/>
              </a:rPr>
              <a:t>Their flexible menu means they can create ‘rescue recipes’ to use short-life items up.</a:t>
            </a:r>
            <a:endParaRPr sz="1400" b="0" i="0" u="none" strike="noStrike" cap="none" dirty="0">
              <a:solidFill>
                <a:srgbClr val="111111"/>
              </a:solidFill>
              <a:ea typeface="Arial"/>
              <a:cs typeface="Arial"/>
              <a:sym typeface="Arial"/>
            </a:endParaRPr>
          </a:p>
        </p:txBody>
      </p:sp>
      <p:sp>
        <p:nvSpPr>
          <p:cNvPr id="197" name="Google Shape;197;p23"/>
          <p:cNvSpPr/>
          <p:nvPr/>
        </p:nvSpPr>
        <p:spPr>
          <a:xfrm>
            <a:off x="5326920" y="4119425"/>
            <a:ext cx="512114" cy="512112"/>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198" name="Google Shape;198;p23"/>
          <p:cNvSpPr txBox="1"/>
          <p:nvPr/>
        </p:nvSpPr>
        <p:spPr>
          <a:xfrm>
            <a:off x="5342668" y="4202580"/>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03</a:t>
            </a:r>
            <a:endParaRPr sz="1600" b="1" i="0" u="none" strike="noStrike" cap="none">
              <a:solidFill>
                <a:schemeClr val="lt1"/>
              </a:solidFill>
              <a:latin typeface="Arial"/>
              <a:ea typeface="Arial"/>
              <a:cs typeface="Arial"/>
              <a:sym typeface="Arial"/>
            </a:endParaRPr>
          </a:p>
        </p:txBody>
      </p:sp>
      <p:sp>
        <p:nvSpPr>
          <p:cNvPr id="199" name="Google Shape;199;p23"/>
          <p:cNvSpPr txBox="1"/>
          <p:nvPr/>
        </p:nvSpPr>
        <p:spPr>
          <a:xfrm>
            <a:off x="6037793" y="3887840"/>
            <a:ext cx="3996765" cy="369291"/>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solidFill>
                <a:ea typeface="Arial"/>
                <a:cs typeface="Arial"/>
                <a:sym typeface="Arial"/>
              </a:rPr>
              <a:t>PLATE WASTE</a:t>
            </a:r>
            <a:endParaRPr sz="1800" b="1" i="0" u="none" strike="noStrike" cap="none" dirty="0">
              <a:solidFill>
                <a:schemeClr val="accent2"/>
              </a:solidFill>
              <a:ea typeface="Arial"/>
              <a:cs typeface="Arial"/>
              <a:sym typeface="Arial"/>
            </a:endParaRPr>
          </a:p>
        </p:txBody>
      </p:sp>
      <p:sp>
        <p:nvSpPr>
          <p:cNvPr id="200" name="Google Shape;200;p23"/>
          <p:cNvSpPr txBox="1"/>
          <p:nvPr/>
        </p:nvSpPr>
        <p:spPr>
          <a:xfrm>
            <a:off x="6037793" y="4189753"/>
            <a:ext cx="5651863" cy="75709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US" sz="1800" b="0" i="0" u="none" strike="noStrike" cap="none" dirty="0">
                <a:solidFill>
                  <a:srgbClr val="111111"/>
                </a:solidFill>
                <a:ea typeface="Arial"/>
                <a:cs typeface="Arial"/>
                <a:sym typeface="Arial"/>
              </a:rPr>
              <a:t>To reduce plate waste, they recommend customers order tapas in rounds rather than over ordering and offer doggy bags for any leftover food.</a:t>
            </a:r>
            <a:endParaRPr sz="1100" b="0" i="0" u="none" strike="noStrike" cap="none" dirty="0">
              <a:solidFill>
                <a:srgbClr val="111111"/>
              </a:solidFill>
              <a:ea typeface="Arial"/>
              <a:cs typeface="Arial"/>
              <a:sym typeface="Arial"/>
            </a:endParaRPr>
          </a:p>
        </p:txBody>
      </p:sp>
      <p:sp>
        <p:nvSpPr>
          <p:cNvPr id="201" name="Google Shape;201;p23"/>
          <p:cNvSpPr/>
          <p:nvPr/>
        </p:nvSpPr>
        <p:spPr>
          <a:xfrm>
            <a:off x="5321897" y="5179473"/>
            <a:ext cx="512114" cy="512112"/>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1"/>
              <a:buFont typeface="Arial"/>
              <a:buNone/>
            </a:pPr>
            <a:endParaRPr sz="2701" b="0" i="0" u="none" strike="noStrike" cap="none">
              <a:solidFill>
                <a:schemeClr val="lt1"/>
              </a:solidFill>
              <a:latin typeface="Arial"/>
              <a:ea typeface="Arial"/>
              <a:cs typeface="Arial"/>
              <a:sym typeface="Arial"/>
            </a:endParaRPr>
          </a:p>
        </p:txBody>
      </p:sp>
      <p:sp>
        <p:nvSpPr>
          <p:cNvPr id="202" name="Google Shape;202;p23"/>
          <p:cNvSpPr txBox="1"/>
          <p:nvPr/>
        </p:nvSpPr>
        <p:spPr>
          <a:xfrm>
            <a:off x="5344806" y="5276090"/>
            <a:ext cx="489205" cy="33855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04</a:t>
            </a:r>
            <a:endParaRPr sz="1600" b="1" i="0" u="none" strike="noStrike" cap="none">
              <a:solidFill>
                <a:schemeClr val="lt1"/>
              </a:solidFill>
              <a:latin typeface="Arial"/>
              <a:ea typeface="Arial"/>
              <a:cs typeface="Arial"/>
              <a:sym typeface="Arial"/>
            </a:endParaRPr>
          </a:p>
        </p:txBody>
      </p:sp>
      <p:sp>
        <p:nvSpPr>
          <p:cNvPr id="203" name="Google Shape;203;p23"/>
          <p:cNvSpPr txBox="1"/>
          <p:nvPr/>
        </p:nvSpPr>
        <p:spPr>
          <a:xfrm>
            <a:off x="6096000" y="5091444"/>
            <a:ext cx="1485328" cy="369291"/>
          </a:xfrm>
          <a:prstGeom prst="rect">
            <a:avLst/>
          </a:prstGeom>
          <a:noFill/>
          <a:ln>
            <a:noFill/>
          </a:ln>
        </p:spPr>
        <p:txBody>
          <a:bodyPr spcFirstLastPara="1" wrap="square" lIns="91425" tIns="45700" rIns="91425" bIns="45700" anchor="ctr"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1"/>
                </a:solidFill>
                <a:ea typeface="Arial"/>
                <a:cs typeface="Arial"/>
                <a:sym typeface="Arial"/>
              </a:rPr>
              <a:t>ADVICE</a:t>
            </a:r>
            <a:endParaRPr sz="1400" b="0" i="0" u="none" strike="noStrike" cap="none" dirty="0">
              <a:solidFill>
                <a:srgbClr val="000000"/>
              </a:solidFill>
              <a:ea typeface="Arial"/>
              <a:cs typeface="Arial"/>
              <a:sym typeface="Arial"/>
            </a:endParaRPr>
          </a:p>
        </p:txBody>
      </p:sp>
      <p:sp>
        <p:nvSpPr>
          <p:cNvPr id="204" name="Google Shape;204;p23"/>
          <p:cNvSpPr txBox="1"/>
          <p:nvPr/>
        </p:nvSpPr>
        <p:spPr>
          <a:xfrm>
            <a:off x="6037794" y="5351382"/>
            <a:ext cx="5651863" cy="75709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800"/>
              <a:buFont typeface="Arial"/>
              <a:buNone/>
            </a:pPr>
            <a:r>
              <a:rPr lang="en-US" sz="1800" b="0" i="0" u="none" strike="noStrike" cap="none" dirty="0">
                <a:solidFill>
                  <a:srgbClr val="111111"/>
                </a:solidFill>
                <a:ea typeface="Arial"/>
                <a:cs typeface="Arial"/>
                <a:sym typeface="Arial"/>
              </a:rPr>
              <a:t>“Don’t be afraid to experiment with recipes that tackle food waste and talk to customers about what they are not eating on their plate“</a:t>
            </a:r>
            <a:endParaRPr sz="1800" b="0" i="0" u="none" strike="noStrike" cap="none" dirty="0">
              <a:solidFill>
                <a:srgbClr val="111111"/>
              </a:solidFill>
              <a:ea typeface="Arial"/>
              <a:cs typeface="Arial"/>
              <a:sym typeface="Arial"/>
            </a:endParaRPr>
          </a:p>
        </p:txBody>
      </p:sp>
      <p:sp>
        <p:nvSpPr>
          <p:cNvPr id="205" name="Google Shape;205;p23"/>
          <p:cNvSpPr txBox="1"/>
          <p:nvPr/>
        </p:nvSpPr>
        <p:spPr>
          <a:xfrm>
            <a:off x="712927" y="4967167"/>
            <a:ext cx="1296008"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sz="1200" b="0" i="0" u="none" strike="noStrike" cap="none" dirty="0">
                <a:solidFill>
                  <a:srgbClr val="3F3F3F"/>
                </a:solidFill>
                <a:latin typeface="Arial"/>
                <a:ea typeface="Arial"/>
                <a:cs typeface="Arial"/>
                <a:sym typeface="Arial"/>
                <a:hlinkClick r:id="rId3"/>
              </a:rPr>
              <a:t>Source</a:t>
            </a:r>
            <a:endParaRPr sz="1200" b="0" i="0" u="sng" strike="noStrike" cap="none" dirty="0">
              <a:solidFill>
                <a:srgbClr val="1155CC"/>
              </a:solidFill>
              <a:latin typeface="Arial"/>
              <a:ea typeface="Arial"/>
              <a:cs typeface="Arial"/>
              <a:sym typeface="Arial"/>
            </a:endParaRPr>
          </a:p>
        </p:txBody>
      </p:sp>
      <p:sp>
        <p:nvSpPr>
          <p:cNvPr id="206" name="Google Shape;206;p23"/>
          <p:cNvSpPr txBox="1"/>
          <p:nvPr/>
        </p:nvSpPr>
        <p:spPr>
          <a:xfrm>
            <a:off x="712927" y="1774876"/>
            <a:ext cx="4294342" cy="309206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b="1" i="1" u="none" strike="noStrike" cap="none" dirty="0">
                <a:solidFill>
                  <a:srgbClr val="7030A0"/>
                </a:solidFill>
                <a:ea typeface="Arial"/>
                <a:cs typeface="Arial"/>
                <a:sym typeface="Arial"/>
              </a:rPr>
              <a:t>“I think it’s vital that the restaurant industry steps up to this challenge and fights food waste… everyone’s responsible for reducing waste at every level, from field to fork and then to the bin.” </a:t>
            </a:r>
          </a:p>
          <a:p>
            <a:pPr marL="0" marR="0" lvl="0" indent="0" algn="l" rtl="0">
              <a:lnSpc>
                <a:spcPct val="100000"/>
              </a:lnSpc>
              <a:spcBef>
                <a:spcPts val="0"/>
              </a:spcBef>
              <a:spcAft>
                <a:spcPts val="0"/>
              </a:spcAft>
              <a:buClr>
                <a:srgbClr val="000000"/>
              </a:buClr>
              <a:buSzPts val="2400"/>
              <a:buFont typeface="Arial"/>
              <a:buNone/>
            </a:pPr>
            <a:r>
              <a:rPr lang="en-US" sz="2400" b="1" i="1" u="none" strike="noStrike" cap="none" dirty="0">
                <a:solidFill>
                  <a:srgbClr val="7030A0"/>
                </a:solidFill>
                <a:ea typeface="Arial"/>
                <a:cs typeface="Arial"/>
                <a:sym typeface="Arial"/>
              </a:rPr>
              <a:t>– Head chef, Poco</a:t>
            </a:r>
            <a:endParaRPr sz="2400" b="1" i="1" u="none" strike="noStrike" cap="none" dirty="0">
              <a:solidFill>
                <a:srgbClr val="7030A0"/>
              </a:solidFill>
              <a:ea typeface="Arial"/>
              <a:cs typeface="Arial"/>
              <a:sym typeface="Arial"/>
            </a:endParaRPr>
          </a:p>
        </p:txBody>
      </p:sp>
    </p:spTree>
    <p:extLst>
      <p:ext uri="{BB962C8B-B14F-4D97-AF65-F5344CB8AC3E}">
        <p14:creationId xmlns:p14="http://schemas.microsoft.com/office/powerpoint/2010/main" val="19775522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3" name="Google Shape;223;p29"/>
          <p:cNvSpPr txBox="1"/>
          <p:nvPr/>
        </p:nvSpPr>
        <p:spPr>
          <a:xfrm>
            <a:off x="76984" y="-106240"/>
            <a:ext cx="11790381" cy="1508837"/>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000000"/>
              </a:buClr>
              <a:buSzPts val="2800"/>
              <a:buFont typeface="Arial"/>
              <a:buNone/>
            </a:pPr>
            <a:r>
              <a:rPr lang="en-US" sz="4400" i="0" u="none" strike="noStrike" cap="none" dirty="0">
                <a:solidFill>
                  <a:schemeClr val="dk1"/>
                </a:solidFill>
                <a:latin typeface="+mj-lt"/>
                <a:ea typeface="Arial"/>
                <a:cs typeface="Arial"/>
                <a:sym typeface="Arial"/>
              </a:rPr>
              <a:t>Taking advantage of the supply chain: </a:t>
            </a:r>
          </a:p>
          <a:p>
            <a:pPr marL="0" marR="0" lvl="0" indent="0" rtl="0">
              <a:lnSpc>
                <a:spcPct val="100000"/>
              </a:lnSpc>
              <a:spcBef>
                <a:spcPts val="0"/>
              </a:spcBef>
              <a:spcAft>
                <a:spcPts val="0"/>
              </a:spcAft>
              <a:buClr>
                <a:srgbClr val="000000"/>
              </a:buClr>
              <a:buSzPts val="2800"/>
              <a:buFont typeface="Arial"/>
              <a:buNone/>
            </a:pPr>
            <a:r>
              <a:rPr lang="en-US" sz="4400" i="0" u="none" strike="noStrike" cap="none" dirty="0" err="1">
                <a:solidFill>
                  <a:schemeClr val="dk1"/>
                </a:solidFill>
                <a:latin typeface="+mj-lt"/>
                <a:ea typeface="Arial"/>
                <a:cs typeface="Arial"/>
                <a:sym typeface="Arial"/>
              </a:rPr>
              <a:t>Instock</a:t>
            </a:r>
            <a:r>
              <a:rPr lang="en-US" sz="4400" i="0" u="none" strike="noStrike" cap="none" dirty="0">
                <a:solidFill>
                  <a:schemeClr val="dk1"/>
                </a:solidFill>
                <a:latin typeface="+mj-lt"/>
                <a:ea typeface="Arial"/>
                <a:cs typeface="Arial"/>
                <a:sym typeface="Arial"/>
              </a:rPr>
              <a:t> restaurant, Amsterdam</a:t>
            </a:r>
            <a:endParaRPr sz="4400" i="0" u="none" strike="noStrike" cap="none" dirty="0">
              <a:solidFill>
                <a:schemeClr val="dk1"/>
              </a:solidFill>
              <a:latin typeface="+mj-lt"/>
              <a:ea typeface="Arial"/>
              <a:cs typeface="Arial"/>
              <a:sym typeface="Arial"/>
            </a:endParaRPr>
          </a:p>
        </p:txBody>
      </p:sp>
      <p:sp>
        <p:nvSpPr>
          <p:cNvPr id="224" name="Google Shape;224;p29"/>
          <p:cNvSpPr txBox="1"/>
          <p:nvPr/>
        </p:nvSpPr>
        <p:spPr>
          <a:xfrm>
            <a:off x="262593" y="1513804"/>
            <a:ext cx="5980800" cy="4001055"/>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rgbClr val="111111"/>
              </a:buClr>
              <a:buSzPts val="2520"/>
              <a:buFont typeface="Arial"/>
              <a:buChar char="•"/>
            </a:pPr>
            <a:r>
              <a:rPr lang="en-US" sz="2000" b="0" i="0" u="none" strike="noStrike" cap="none" dirty="0">
                <a:solidFill>
                  <a:srgbClr val="7030A0"/>
                </a:solidFill>
                <a:ea typeface="Arial"/>
                <a:cs typeface="Arial"/>
                <a:sym typeface="Arial"/>
              </a:rPr>
              <a:t>Ingredients are collected from a variety of vendors who have a surplus of food or drinks that won't be sold: local fish shops, samples from chocolate shops, surplus beer from Heineken, or damaged goods from supermarkets.</a:t>
            </a:r>
            <a:endParaRPr sz="1400" b="0" i="0" u="none" strike="noStrike" cap="none" dirty="0">
              <a:solidFill>
                <a:srgbClr val="7030A0"/>
              </a:solidFill>
              <a:ea typeface="Arial"/>
              <a:cs typeface="Arial"/>
              <a:sym typeface="Arial"/>
            </a:endParaRPr>
          </a:p>
          <a:p>
            <a:pPr marL="342900" marR="0" lvl="0" indent="-182880" algn="l" rtl="0">
              <a:lnSpc>
                <a:spcPct val="100000"/>
              </a:lnSpc>
              <a:spcBef>
                <a:spcPts val="0"/>
              </a:spcBef>
              <a:spcAft>
                <a:spcPts val="0"/>
              </a:spcAft>
              <a:buClr>
                <a:schemeClr val="dk1"/>
              </a:buClr>
              <a:buSzPts val="2520"/>
              <a:buFont typeface="Arial"/>
              <a:buNone/>
            </a:pPr>
            <a:endParaRPr sz="2000" b="0" i="0" u="none" strike="noStrike" cap="none" dirty="0">
              <a:solidFill>
                <a:srgbClr val="7030A0"/>
              </a:solidFill>
              <a:ea typeface="Arial"/>
              <a:cs typeface="Arial"/>
              <a:sym typeface="Arial"/>
            </a:endParaRPr>
          </a:p>
          <a:p>
            <a:pPr marL="342900" marR="0" lvl="0" indent="-342900" algn="l" rtl="0">
              <a:lnSpc>
                <a:spcPct val="100000"/>
              </a:lnSpc>
              <a:spcBef>
                <a:spcPts val="0"/>
              </a:spcBef>
              <a:spcAft>
                <a:spcPts val="0"/>
              </a:spcAft>
              <a:buClr>
                <a:srgbClr val="111111"/>
              </a:buClr>
              <a:buSzPts val="2520"/>
              <a:buFont typeface="Arial"/>
              <a:buChar char="•"/>
            </a:pPr>
            <a:r>
              <a:rPr lang="en-US" sz="2000" b="0" i="0" u="none" strike="noStrike" cap="none" dirty="0">
                <a:solidFill>
                  <a:srgbClr val="7030A0"/>
                </a:solidFill>
                <a:ea typeface="Arial"/>
                <a:cs typeface="Arial"/>
                <a:sym typeface="Arial"/>
              </a:rPr>
              <a:t>The menu is constantly changing, according to the received food.</a:t>
            </a:r>
            <a:endParaRPr sz="1400" b="0" i="0" u="none" strike="noStrike" cap="none" dirty="0">
              <a:solidFill>
                <a:srgbClr val="7030A0"/>
              </a:solidFill>
              <a:ea typeface="Arial"/>
              <a:cs typeface="Arial"/>
              <a:sym typeface="Arial"/>
            </a:endParaRPr>
          </a:p>
          <a:p>
            <a:pPr marL="342900" marR="0" lvl="0" indent="-182880" algn="l" rtl="0">
              <a:lnSpc>
                <a:spcPct val="100000"/>
              </a:lnSpc>
              <a:spcBef>
                <a:spcPts val="0"/>
              </a:spcBef>
              <a:spcAft>
                <a:spcPts val="0"/>
              </a:spcAft>
              <a:buClr>
                <a:schemeClr val="dk1"/>
              </a:buClr>
              <a:buSzPts val="2520"/>
              <a:buFont typeface="Arial"/>
              <a:buNone/>
            </a:pPr>
            <a:endParaRPr sz="2000" b="0" i="0" u="none" strike="noStrike" cap="none" dirty="0">
              <a:solidFill>
                <a:srgbClr val="7030A0"/>
              </a:solidFill>
              <a:ea typeface="Arial"/>
              <a:cs typeface="Arial"/>
              <a:sym typeface="Arial"/>
            </a:endParaRPr>
          </a:p>
          <a:p>
            <a:pPr marL="342900" marR="0" lvl="0" indent="-342900" algn="l" rtl="0">
              <a:lnSpc>
                <a:spcPct val="100000"/>
              </a:lnSpc>
              <a:spcBef>
                <a:spcPts val="0"/>
              </a:spcBef>
              <a:spcAft>
                <a:spcPts val="0"/>
              </a:spcAft>
              <a:buClr>
                <a:srgbClr val="111111"/>
              </a:buClr>
              <a:buSzPts val="2520"/>
              <a:buFont typeface="Arial"/>
              <a:buChar char="•"/>
            </a:pPr>
            <a:r>
              <a:rPr lang="en-US" sz="2000" b="0" i="0" u="none" strike="noStrike" cap="none" dirty="0">
                <a:solidFill>
                  <a:srgbClr val="7030A0"/>
                </a:solidFill>
                <a:ea typeface="Arial"/>
                <a:cs typeface="Arial"/>
                <a:sym typeface="Arial"/>
              </a:rPr>
              <a:t>This challenges the chefs to get creative with preparations — for instance, turning cauliflower into grated couscous or bananas into ice cream.</a:t>
            </a:r>
            <a:endParaRPr sz="14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7030A0"/>
              </a:solidFill>
              <a:ea typeface="Arial"/>
              <a:cs typeface="Arial"/>
              <a:sym typeface="Arial"/>
            </a:endParaRPr>
          </a:p>
        </p:txBody>
      </p:sp>
      <p:pic>
        <p:nvPicPr>
          <p:cNvPr id="225" name="Google Shape;225;p29" descr="Image result for instock restaurant"/>
          <p:cNvPicPr preferRelativeResize="0"/>
          <p:nvPr/>
        </p:nvPicPr>
        <p:blipFill rotWithShape="1">
          <a:blip r:embed="rId4">
            <a:alphaModFix/>
          </a:blip>
          <a:srcRect/>
          <a:stretch/>
        </p:blipFill>
        <p:spPr>
          <a:xfrm>
            <a:off x="7561647" y="1250257"/>
            <a:ext cx="3581400" cy="2105025"/>
          </a:xfrm>
          <a:prstGeom prst="rect">
            <a:avLst/>
          </a:prstGeom>
          <a:noFill/>
          <a:ln>
            <a:noFill/>
          </a:ln>
        </p:spPr>
      </p:pic>
      <p:pic>
        <p:nvPicPr>
          <p:cNvPr id="2" name="Online Media 1">
            <a:hlinkClick r:id="" action="ppaction://media"/>
            <a:extLst>
              <a:ext uri="{FF2B5EF4-FFF2-40B4-BE49-F238E27FC236}">
                <a16:creationId xmlns:a16="http://schemas.microsoft.com/office/drawing/2014/main" id="{4ED1CFEA-A578-DD90-64EB-74D4D5F4C898}"/>
              </a:ext>
            </a:extLst>
          </p:cNvPr>
          <p:cNvPicPr>
            <a:picLocks noRot="1" noChangeAspect="1"/>
          </p:cNvPicPr>
          <p:nvPr>
            <a:videoFile r:link="rId1"/>
          </p:nvPr>
        </p:nvPicPr>
        <p:blipFill>
          <a:blip r:embed="rId5"/>
          <a:stretch>
            <a:fillRect/>
          </a:stretch>
        </p:blipFill>
        <p:spPr>
          <a:xfrm>
            <a:off x="7561647" y="3502719"/>
            <a:ext cx="3581400" cy="2023491"/>
          </a:xfrm>
          <a:prstGeom prst="rect">
            <a:avLst/>
          </a:prstGeom>
        </p:spPr>
      </p:pic>
      <p:sp>
        <p:nvSpPr>
          <p:cNvPr id="6" name="TextBox 5">
            <a:extLst>
              <a:ext uri="{FF2B5EF4-FFF2-40B4-BE49-F238E27FC236}">
                <a16:creationId xmlns:a16="http://schemas.microsoft.com/office/drawing/2014/main" id="{4D505E23-586D-8C92-6C29-F59D7EB9B84C}"/>
              </a:ext>
            </a:extLst>
          </p:cNvPr>
          <p:cNvSpPr txBox="1"/>
          <p:nvPr/>
        </p:nvSpPr>
        <p:spPr>
          <a:xfrm>
            <a:off x="6952465" y="5588786"/>
            <a:ext cx="4914900" cy="369332"/>
          </a:xfrm>
          <a:prstGeom prst="rect">
            <a:avLst/>
          </a:prstGeom>
          <a:noFill/>
        </p:spPr>
        <p:txBody>
          <a:bodyPr wrap="square">
            <a:spAutoFit/>
          </a:bodyPr>
          <a:lstStyle/>
          <a:p>
            <a:r>
              <a:rPr lang="en-US" b="1" dirty="0" err="1">
                <a:effectLst/>
                <a:latin typeface="YouTube Sans"/>
                <a:hlinkClick r:id="rId6"/>
              </a:rPr>
              <a:t>Instock</a:t>
            </a:r>
            <a:r>
              <a:rPr lang="en-US" b="1" dirty="0">
                <a:effectLst/>
                <a:latin typeface="YouTube Sans"/>
                <a:hlinkClick r:id="rId6"/>
              </a:rPr>
              <a:t> story - Why we do what we do at </a:t>
            </a:r>
            <a:r>
              <a:rPr lang="en-US" b="1" dirty="0" err="1">
                <a:effectLst/>
                <a:latin typeface="YouTube Sans"/>
                <a:hlinkClick r:id="rId6"/>
              </a:rPr>
              <a:t>Instock</a:t>
            </a:r>
            <a:endParaRPr lang="en-US" b="0" dirty="0">
              <a:effectLst/>
              <a:latin typeface="Roboto" panose="02000000000000000000" pitchFamily="2" charset="0"/>
            </a:endParaRPr>
          </a:p>
        </p:txBody>
      </p:sp>
    </p:spTree>
    <p:extLst>
      <p:ext uri="{BB962C8B-B14F-4D97-AF65-F5344CB8AC3E}">
        <p14:creationId xmlns:p14="http://schemas.microsoft.com/office/powerpoint/2010/main" val="2016559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2" name="Google Shape;232;p30"/>
          <p:cNvSpPr txBox="1"/>
          <p:nvPr/>
        </p:nvSpPr>
        <p:spPr>
          <a:xfrm>
            <a:off x="191150" y="0"/>
            <a:ext cx="7132364" cy="1134723"/>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4000"/>
              <a:buFont typeface="Arial"/>
              <a:buNone/>
            </a:pPr>
            <a:r>
              <a:rPr lang="en-US" sz="4400" i="0" u="none" strike="noStrike" cap="none" dirty="0">
                <a:solidFill>
                  <a:schemeClr val="dk1"/>
                </a:solidFill>
                <a:latin typeface="+mj-lt"/>
                <a:ea typeface="Arial"/>
                <a:cs typeface="Arial"/>
                <a:sym typeface="Arial"/>
              </a:rPr>
              <a:t>Menu Seasonality</a:t>
            </a:r>
            <a:endParaRPr sz="4000" i="0" u="none" strike="noStrike" cap="none" dirty="0">
              <a:solidFill>
                <a:schemeClr val="dk1"/>
              </a:solidFill>
              <a:latin typeface="+mj-lt"/>
              <a:ea typeface="Arial"/>
              <a:cs typeface="Arial"/>
              <a:sym typeface="Arial"/>
            </a:endParaRPr>
          </a:p>
        </p:txBody>
      </p:sp>
      <p:sp>
        <p:nvSpPr>
          <p:cNvPr id="233" name="Google Shape;233;p30"/>
          <p:cNvSpPr txBox="1"/>
          <p:nvPr/>
        </p:nvSpPr>
        <p:spPr>
          <a:xfrm>
            <a:off x="191150" y="1061850"/>
            <a:ext cx="6027600" cy="47343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100000"/>
              </a:lnSpc>
              <a:spcBef>
                <a:spcPts val="600"/>
              </a:spcBef>
              <a:spcAft>
                <a:spcPts val="0"/>
              </a:spcAft>
              <a:buClr>
                <a:srgbClr val="111111"/>
              </a:buClr>
              <a:buSzPts val="2400"/>
              <a:buFont typeface="Arial"/>
              <a:buChar char="•"/>
            </a:pPr>
            <a:r>
              <a:rPr lang="en-US" sz="2000" b="0" i="0" u="none" strike="noStrike" cap="none" dirty="0">
                <a:solidFill>
                  <a:srgbClr val="7030A0"/>
                </a:solidFill>
                <a:ea typeface="Arial"/>
                <a:cs typeface="Arial"/>
                <a:sym typeface="Arial"/>
              </a:rPr>
              <a:t>Consider the fact that fruits and vegetables, at certain times of the year, can be tossed more than expected. </a:t>
            </a:r>
            <a:endParaRPr sz="1400" b="0" i="0" u="none" strike="noStrike" cap="none" dirty="0">
              <a:solidFill>
                <a:srgbClr val="7030A0"/>
              </a:solidFill>
              <a:ea typeface="Arial"/>
              <a:cs typeface="Arial"/>
              <a:sym typeface="Arial"/>
            </a:endParaRPr>
          </a:p>
          <a:p>
            <a:pPr marL="457200" marR="0" lvl="0" indent="-228600" algn="l" rtl="0">
              <a:lnSpc>
                <a:spcPct val="100000"/>
              </a:lnSpc>
              <a:spcBef>
                <a:spcPts val="600"/>
              </a:spcBef>
              <a:spcAft>
                <a:spcPts val="0"/>
              </a:spcAft>
              <a:buClr>
                <a:srgbClr val="000000"/>
              </a:buClr>
              <a:buSzPts val="2400"/>
              <a:buFont typeface="Arial"/>
              <a:buNone/>
            </a:pPr>
            <a:endParaRPr sz="1600" b="0" i="0" u="none" strike="noStrike" cap="none" dirty="0">
              <a:solidFill>
                <a:srgbClr val="7030A0"/>
              </a:solidFill>
              <a:ea typeface="Arial"/>
              <a:cs typeface="Arial"/>
              <a:sym typeface="Arial"/>
            </a:endParaRPr>
          </a:p>
          <a:p>
            <a:pPr marL="457200" marR="0" lvl="0" indent="-381000" algn="l" rtl="0">
              <a:lnSpc>
                <a:spcPct val="100000"/>
              </a:lnSpc>
              <a:spcBef>
                <a:spcPts val="600"/>
              </a:spcBef>
              <a:spcAft>
                <a:spcPts val="0"/>
              </a:spcAft>
              <a:buClr>
                <a:srgbClr val="111111"/>
              </a:buClr>
              <a:buSzPts val="2400"/>
              <a:buFont typeface="Arial"/>
              <a:buChar char="•"/>
            </a:pPr>
            <a:r>
              <a:rPr lang="en-US" sz="2000" b="0" i="0" u="none" strike="noStrike" cap="none" dirty="0">
                <a:solidFill>
                  <a:srgbClr val="7030A0"/>
                </a:solidFill>
                <a:ea typeface="Arial"/>
                <a:cs typeface="Arial"/>
                <a:sym typeface="Arial"/>
              </a:rPr>
              <a:t>Build the menu around seasonality produce or simply purchase less produce that’s out of season.</a:t>
            </a:r>
            <a:endParaRPr sz="1400" b="0" i="0" u="none" strike="noStrike" cap="none" dirty="0">
              <a:solidFill>
                <a:srgbClr val="7030A0"/>
              </a:solidFill>
              <a:ea typeface="Arial"/>
              <a:cs typeface="Arial"/>
              <a:sym typeface="Arial"/>
            </a:endParaRPr>
          </a:p>
          <a:p>
            <a:pPr marL="457200" marR="0" lvl="0" indent="-228600" algn="l" rtl="0">
              <a:lnSpc>
                <a:spcPct val="100000"/>
              </a:lnSpc>
              <a:spcBef>
                <a:spcPts val="600"/>
              </a:spcBef>
              <a:spcAft>
                <a:spcPts val="0"/>
              </a:spcAft>
              <a:buClr>
                <a:srgbClr val="000000"/>
              </a:buClr>
              <a:buSzPts val="2400"/>
              <a:buFont typeface="Arial"/>
              <a:buNone/>
            </a:pPr>
            <a:endParaRPr sz="1600" b="0" i="0" u="none" strike="noStrike" cap="none" dirty="0">
              <a:solidFill>
                <a:srgbClr val="7030A0"/>
              </a:solidFill>
              <a:ea typeface="Arial"/>
              <a:cs typeface="Arial"/>
              <a:sym typeface="Arial"/>
            </a:endParaRPr>
          </a:p>
          <a:p>
            <a:pPr marL="457200" marR="0" lvl="0" indent="-381000" algn="l" rtl="0">
              <a:lnSpc>
                <a:spcPct val="100000"/>
              </a:lnSpc>
              <a:spcBef>
                <a:spcPts val="600"/>
              </a:spcBef>
              <a:spcAft>
                <a:spcPts val="0"/>
              </a:spcAft>
              <a:buClr>
                <a:srgbClr val="111111"/>
              </a:buClr>
              <a:buSzPts val="2400"/>
              <a:buFont typeface="Arial"/>
              <a:buChar char="•"/>
            </a:pPr>
            <a:r>
              <a:rPr lang="en-US" sz="2000" b="0" i="0" u="none" strike="noStrike" cap="none" dirty="0">
                <a:solidFill>
                  <a:srgbClr val="7030A0"/>
                </a:solidFill>
                <a:ea typeface="Arial"/>
                <a:cs typeface="Arial"/>
                <a:sym typeface="Arial"/>
              </a:rPr>
              <a:t>Restaurant ‘Aston Marina’ change their menu every season, designed to take advantage of the best seasonal, local produce e.g., in Autumn mushrooms, seasonal greens, venison while in Summer fruits such as raspberries and strawberries and Atlantic cod. </a:t>
            </a:r>
            <a:endParaRPr sz="1400" b="0" i="0" u="none" strike="noStrike" cap="none" dirty="0">
              <a:solidFill>
                <a:srgbClr val="7030A0"/>
              </a:solidFill>
              <a:ea typeface="Arial"/>
              <a:cs typeface="Arial"/>
              <a:sym typeface="Arial"/>
            </a:endParaRPr>
          </a:p>
          <a:p>
            <a:pPr marL="457200" marR="0" lvl="0" indent="-228600" algn="l" rtl="0">
              <a:lnSpc>
                <a:spcPct val="100000"/>
              </a:lnSpc>
              <a:spcBef>
                <a:spcPts val="600"/>
              </a:spcBef>
              <a:spcAft>
                <a:spcPts val="0"/>
              </a:spcAft>
              <a:buClr>
                <a:srgbClr val="000000"/>
              </a:buClr>
              <a:buSzPts val="2400"/>
              <a:buFont typeface="Arial"/>
              <a:buNone/>
            </a:pPr>
            <a:endParaRPr sz="2000" b="0" i="0" u="none" strike="noStrike" cap="none" dirty="0">
              <a:solidFill>
                <a:srgbClr val="7030A0"/>
              </a:solidFill>
              <a:ea typeface="Arial"/>
              <a:cs typeface="Arial"/>
              <a:sym typeface="Arial"/>
            </a:endParaRPr>
          </a:p>
          <a:p>
            <a:pPr marL="457200" marR="0" lvl="0" indent="0" algn="l" rtl="0">
              <a:lnSpc>
                <a:spcPct val="100000"/>
              </a:lnSpc>
              <a:spcBef>
                <a:spcPts val="600"/>
              </a:spcBef>
              <a:spcAft>
                <a:spcPts val="600"/>
              </a:spcAft>
              <a:buClr>
                <a:srgbClr val="000000"/>
              </a:buClr>
              <a:buSzPts val="2000"/>
              <a:buFont typeface="Arial"/>
              <a:buNone/>
            </a:pPr>
            <a:endParaRPr sz="2000" b="0" i="0" u="none" strike="noStrike" cap="none" dirty="0">
              <a:solidFill>
                <a:srgbClr val="7030A0"/>
              </a:solidFill>
              <a:ea typeface="Arial"/>
              <a:cs typeface="Arial"/>
              <a:sym typeface="Arial"/>
            </a:endParaRPr>
          </a:p>
        </p:txBody>
      </p:sp>
      <p:sp>
        <p:nvSpPr>
          <p:cNvPr id="234" name="Google Shape;234;p30"/>
          <p:cNvSpPr txBox="1"/>
          <p:nvPr/>
        </p:nvSpPr>
        <p:spPr>
          <a:xfrm>
            <a:off x="642808" y="5928548"/>
            <a:ext cx="2943225"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sz="800" b="0" i="0" u="sng" strike="noStrike" cap="none" dirty="0">
                <a:solidFill>
                  <a:srgbClr val="3F3F3F"/>
                </a:solidFill>
                <a:latin typeface="Arial"/>
                <a:ea typeface="Arial"/>
                <a:cs typeface="Arial"/>
                <a:sym typeface="Arial"/>
                <a:hlinkClick r:id="rId4">
                  <a:extLst>
                    <a:ext uri="{A12FA001-AC4F-418D-AE19-62706E023703}">
                      <ahyp:hlinkClr xmlns:ahyp="http://schemas.microsoft.com/office/drawing/2018/hyperlinkcolor" val="tx"/>
                    </a:ext>
                  </a:extLst>
                </a:hlinkClick>
              </a:rPr>
              <a:t>Source: https://www.astonmarina.co.uk/seasonal-menus/</a:t>
            </a:r>
            <a:endParaRPr sz="800" b="0" i="0" u="none" strike="noStrike" cap="none" dirty="0">
              <a:solidFill>
                <a:srgbClr val="3F3F3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Arial"/>
              <a:ea typeface="Arial"/>
              <a:cs typeface="Arial"/>
              <a:sym typeface="Arial"/>
            </a:endParaRPr>
          </a:p>
        </p:txBody>
      </p:sp>
      <p:pic>
        <p:nvPicPr>
          <p:cNvPr id="3" name="Online Media 2">
            <a:hlinkClick r:id="" action="ppaction://media"/>
            <a:extLst>
              <a:ext uri="{FF2B5EF4-FFF2-40B4-BE49-F238E27FC236}">
                <a16:creationId xmlns:a16="http://schemas.microsoft.com/office/drawing/2014/main" id="{AACD1EF9-0272-CABC-7058-C84448BECDC0}"/>
              </a:ext>
            </a:extLst>
          </p:cNvPr>
          <p:cNvPicPr>
            <a:picLocks noRot="1" noChangeAspect="1"/>
          </p:cNvPicPr>
          <p:nvPr>
            <a:videoFile r:link="rId1"/>
          </p:nvPr>
        </p:nvPicPr>
        <p:blipFill>
          <a:blip r:embed="rId5"/>
          <a:stretch>
            <a:fillRect/>
          </a:stretch>
        </p:blipFill>
        <p:spPr>
          <a:xfrm>
            <a:off x="6875848" y="1949586"/>
            <a:ext cx="4626919" cy="2614209"/>
          </a:xfrm>
          <a:prstGeom prst="rect">
            <a:avLst/>
          </a:prstGeom>
        </p:spPr>
      </p:pic>
      <p:sp>
        <p:nvSpPr>
          <p:cNvPr id="5" name="TextBox 4">
            <a:extLst>
              <a:ext uri="{FF2B5EF4-FFF2-40B4-BE49-F238E27FC236}">
                <a16:creationId xmlns:a16="http://schemas.microsoft.com/office/drawing/2014/main" id="{1568C2E6-D433-E370-8CD9-593413916FC9}"/>
              </a:ext>
            </a:extLst>
          </p:cNvPr>
          <p:cNvSpPr txBox="1"/>
          <p:nvPr/>
        </p:nvSpPr>
        <p:spPr>
          <a:xfrm>
            <a:off x="6812690" y="4563795"/>
            <a:ext cx="4753233" cy="369332"/>
          </a:xfrm>
          <a:prstGeom prst="rect">
            <a:avLst/>
          </a:prstGeom>
          <a:noFill/>
        </p:spPr>
        <p:txBody>
          <a:bodyPr wrap="square">
            <a:spAutoFit/>
          </a:bodyPr>
          <a:lstStyle/>
          <a:p>
            <a:pPr algn="ctr"/>
            <a:r>
              <a:rPr lang="en-US" b="1" i="0" dirty="0">
                <a:solidFill>
                  <a:srgbClr val="030303"/>
                </a:solidFill>
                <a:effectLst/>
                <a:latin typeface="YouTube Sans"/>
                <a:hlinkClick r:id="rId6"/>
              </a:rPr>
              <a:t>Rachel Green on Seasonal Food</a:t>
            </a:r>
            <a:endParaRPr lang="en-US" b="1" i="0" dirty="0">
              <a:solidFill>
                <a:srgbClr val="030303"/>
              </a:solidFill>
              <a:effectLst/>
              <a:latin typeface="YouTube Sans"/>
            </a:endParaRPr>
          </a:p>
        </p:txBody>
      </p:sp>
    </p:spTree>
    <p:extLst>
      <p:ext uri="{BB962C8B-B14F-4D97-AF65-F5344CB8AC3E}">
        <p14:creationId xmlns:p14="http://schemas.microsoft.com/office/powerpoint/2010/main" val="3971417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2" name="Google Shape;252;p31"/>
          <p:cNvSpPr txBox="1"/>
          <p:nvPr/>
        </p:nvSpPr>
        <p:spPr>
          <a:xfrm>
            <a:off x="105305" y="93182"/>
            <a:ext cx="6976500" cy="1134600"/>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ct val="90909"/>
              <a:buFont typeface="Arial"/>
              <a:buNone/>
            </a:pPr>
            <a:r>
              <a:rPr lang="en-US" sz="4400" i="0" u="none" strike="noStrike" cap="none" dirty="0">
                <a:solidFill>
                  <a:schemeClr val="dk1"/>
                </a:solidFill>
                <a:latin typeface="+mj-lt"/>
                <a:ea typeface="Arial"/>
                <a:cs typeface="Arial"/>
                <a:sym typeface="Arial"/>
              </a:rPr>
              <a:t>Menu Seasonality </a:t>
            </a:r>
            <a:r>
              <a:rPr lang="en-US" sz="4400" i="0" u="none" strike="noStrike" cap="none" dirty="0">
                <a:solidFill>
                  <a:schemeClr val="dk1"/>
                </a:solidFill>
                <a:latin typeface="+mj-lt"/>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content</a:t>
            </a:r>
            <a:endParaRPr sz="4000" i="0" u="none" strike="noStrike" cap="none" dirty="0">
              <a:solidFill>
                <a:schemeClr val="dk1"/>
              </a:solidFill>
              <a:latin typeface="+mj-lt"/>
              <a:ea typeface="Arial"/>
              <a:cs typeface="Arial"/>
              <a:sym typeface="Arial"/>
            </a:endParaRPr>
          </a:p>
        </p:txBody>
      </p:sp>
      <p:sp>
        <p:nvSpPr>
          <p:cNvPr id="253" name="Google Shape;253;p31"/>
          <p:cNvSpPr txBox="1"/>
          <p:nvPr/>
        </p:nvSpPr>
        <p:spPr>
          <a:xfrm>
            <a:off x="603600" y="1177499"/>
            <a:ext cx="10974681" cy="4654889"/>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111111"/>
              </a:buClr>
              <a:buSzPts val="1800"/>
              <a:buFont typeface="Arial"/>
              <a:buChar char="•"/>
            </a:pPr>
            <a:r>
              <a:rPr lang="en-US" sz="1800" b="1" i="0" u="none" strike="noStrike" cap="none" dirty="0">
                <a:solidFill>
                  <a:srgbClr val="7030A0"/>
                </a:solidFill>
                <a:ea typeface="Arial"/>
                <a:cs typeface="Arial"/>
                <a:sym typeface="Arial"/>
              </a:rPr>
              <a:t>Reduce highly perishable and out of season produce</a:t>
            </a:r>
            <a:r>
              <a:rPr lang="en-US" sz="1800" b="0" i="0" u="none" strike="noStrike" cap="none" dirty="0">
                <a:solidFill>
                  <a:srgbClr val="7030A0"/>
                </a:solidFill>
                <a:ea typeface="Arial"/>
                <a:cs typeface="Arial"/>
                <a:sym typeface="Arial"/>
              </a:rPr>
              <a:t> fragile, highly perishable, and out of season soft fruit (berries, cherries) or exotic fruit (lychees, papayas, passion fruit) and out of season vegetables (asparagus, green beans, peas) are often transported by airplane because they spoil quicker. This greatly increases their GHG emissions.</a:t>
            </a:r>
            <a:endParaRPr sz="1800" b="0" i="0" u="none" strike="noStrike" cap="none" dirty="0">
              <a:solidFill>
                <a:srgbClr val="7030A0"/>
              </a:solidFill>
              <a:ea typeface="Arial"/>
              <a:cs typeface="Arial"/>
              <a:sym typeface="Arial"/>
            </a:endParaRPr>
          </a:p>
          <a:p>
            <a:pPr marL="285750" marR="0" lvl="0" indent="-17145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285750" marR="0" lvl="0" indent="-285750" algn="l" rtl="0">
              <a:lnSpc>
                <a:spcPct val="100000"/>
              </a:lnSpc>
              <a:spcBef>
                <a:spcPts val="0"/>
              </a:spcBef>
              <a:spcAft>
                <a:spcPts val="0"/>
              </a:spcAft>
              <a:buClr>
                <a:srgbClr val="111111"/>
              </a:buClr>
              <a:buSzPts val="1800"/>
              <a:buFont typeface="Arial"/>
              <a:buChar char="•"/>
            </a:pPr>
            <a:r>
              <a:rPr lang="en-US" sz="1800" b="1" i="0" u="none" strike="noStrike" cap="none" dirty="0">
                <a:solidFill>
                  <a:srgbClr val="7030A0"/>
                </a:solidFill>
                <a:ea typeface="Arial"/>
                <a:cs typeface="Arial"/>
                <a:sym typeface="Arial"/>
              </a:rPr>
              <a:t>Reduce out of season Mediterranean style produce:</a:t>
            </a:r>
            <a:r>
              <a:rPr lang="en-US" sz="1800" b="0" i="0" u="none" strike="noStrike" cap="none" dirty="0">
                <a:solidFill>
                  <a:srgbClr val="7030A0"/>
                </a:solidFill>
                <a:ea typeface="Arial"/>
                <a:cs typeface="Arial"/>
                <a:sym typeface="Arial"/>
              </a:rPr>
              <a:t> these are often grown in heated greenhouses around Europe or under protection (sometimes heated) overseas, all of which requires additional energy input. Examples include tomatoes, </a:t>
            </a:r>
            <a:r>
              <a:rPr lang="en-US" sz="1800" b="0" i="0" u="none" strike="noStrike" cap="none" dirty="0" err="1">
                <a:solidFill>
                  <a:srgbClr val="7030A0"/>
                </a:solidFill>
                <a:ea typeface="Arial"/>
                <a:cs typeface="Arial"/>
                <a:sym typeface="Arial"/>
              </a:rPr>
              <a:t>courgettes</a:t>
            </a:r>
            <a:r>
              <a:rPr lang="en-US" sz="1800" b="0" i="0" u="none" strike="noStrike" cap="none" dirty="0">
                <a:solidFill>
                  <a:srgbClr val="7030A0"/>
                </a:solidFill>
                <a:ea typeface="Arial"/>
                <a:cs typeface="Arial"/>
                <a:sym typeface="Arial"/>
              </a:rPr>
              <a:t>, </a:t>
            </a:r>
            <a:r>
              <a:rPr lang="en-US" sz="1800" b="0" i="0" u="none" strike="noStrike" cap="none" dirty="0" err="1">
                <a:solidFill>
                  <a:srgbClr val="7030A0"/>
                </a:solidFill>
                <a:ea typeface="Arial"/>
                <a:cs typeface="Arial"/>
                <a:sym typeface="Arial"/>
              </a:rPr>
              <a:t>aubergines</a:t>
            </a:r>
            <a:r>
              <a:rPr lang="en-US" sz="1800" b="0" i="0" u="none" strike="noStrike" cap="none" dirty="0">
                <a:solidFill>
                  <a:srgbClr val="7030A0"/>
                </a:solidFill>
                <a:ea typeface="Arial"/>
                <a:cs typeface="Arial"/>
                <a:sym typeface="Arial"/>
              </a:rPr>
              <a:t>, peppers, salads, and cucumbers.</a:t>
            </a: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285750" marR="0" lvl="0" indent="-285750" algn="l" rtl="0">
              <a:lnSpc>
                <a:spcPct val="100000"/>
              </a:lnSpc>
              <a:spcBef>
                <a:spcPts val="0"/>
              </a:spcBef>
              <a:spcAft>
                <a:spcPts val="0"/>
              </a:spcAft>
              <a:buClr>
                <a:srgbClr val="111111"/>
              </a:buClr>
              <a:buSzPts val="1800"/>
              <a:buFont typeface="Arial"/>
              <a:buChar char="•"/>
            </a:pPr>
            <a:r>
              <a:rPr lang="en-US" sz="1800" b="1" i="0" u="none" strike="noStrike" cap="none" dirty="0">
                <a:solidFill>
                  <a:srgbClr val="7030A0"/>
                </a:solidFill>
                <a:ea typeface="Arial"/>
                <a:cs typeface="Arial"/>
                <a:sym typeface="Arial"/>
              </a:rPr>
              <a:t>Pre-prepared produce:</a:t>
            </a:r>
            <a:r>
              <a:rPr lang="en-US" sz="1800" b="0" i="0" u="none" strike="noStrike" cap="none" dirty="0">
                <a:solidFill>
                  <a:srgbClr val="7030A0"/>
                </a:solidFill>
                <a:ea typeface="Arial"/>
                <a:cs typeface="Arial"/>
                <a:sym typeface="Arial"/>
              </a:rPr>
              <a:t> this includes trimmed or chopped produce, like salad bags, bowls, fruit salads and pre-cut fruit and vegetables, such as cut pineapple. These usually involves additional energy inputs from washing, refrigeration to the plastic packaging compared to just purchasing a whole fruit and vegetable.</a:t>
            </a: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285750" marR="0" lvl="0" indent="-285750" algn="l" rtl="0">
              <a:lnSpc>
                <a:spcPct val="100000"/>
              </a:lnSpc>
              <a:spcBef>
                <a:spcPts val="0"/>
              </a:spcBef>
              <a:spcAft>
                <a:spcPts val="0"/>
              </a:spcAft>
              <a:buClr>
                <a:srgbClr val="111111"/>
              </a:buClr>
              <a:buSzPts val="1800"/>
              <a:buFont typeface="Arial"/>
              <a:buChar char="•"/>
            </a:pPr>
            <a:r>
              <a:rPr lang="en-US" sz="1800" b="1" i="0" u="none" strike="noStrike" cap="none" dirty="0">
                <a:solidFill>
                  <a:srgbClr val="7030A0"/>
                </a:solidFill>
                <a:ea typeface="Arial"/>
                <a:cs typeface="Arial"/>
                <a:sym typeface="Arial"/>
              </a:rPr>
              <a:t>Get familiar with your country’s seasonal fruit and vegetables:</a:t>
            </a:r>
            <a:r>
              <a:rPr lang="en-US" sz="1800" b="0" i="0" u="none" strike="noStrike" cap="none" dirty="0">
                <a:solidFill>
                  <a:srgbClr val="7030A0"/>
                </a:solidFill>
                <a:ea typeface="Arial"/>
                <a:cs typeface="Arial"/>
                <a:sym typeface="Arial"/>
              </a:rPr>
              <a:t> use </a:t>
            </a:r>
            <a:r>
              <a:rPr lang="en-US" sz="1800" b="0" i="0" u="sng" strike="noStrike" cap="none" dirty="0">
                <a:solidFill>
                  <a:srgbClr val="7030A0"/>
                </a:solidFill>
                <a:ea typeface="Arial"/>
                <a:cs typeface="Arial"/>
                <a:sym typeface="Arial"/>
                <a:hlinkClick r:id="rId3">
                  <a:extLst>
                    <a:ext uri="{A12FA001-AC4F-418D-AE19-62706E023703}">
                      <ahyp:hlinkClr xmlns:ahyp="http://schemas.microsoft.com/office/drawing/2018/hyperlinkcolor" val="tx"/>
                    </a:ext>
                  </a:extLst>
                </a:hlinkClick>
              </a:rPr>
              <a:t>EUFIC’s interactive map </a:t>
            </a:r>
            <a:r>
              <a:rPr lang="en-US" sz="1800" b="0" i="0" u="none" strike="noStrike" cap="none" dirty="0">
                <a:solidFill>
                  <a:srgbClr val="7030A0"/>
                </a:solidFill>
                <a:ea typeface="Arial"/>
                <a:cs typeface="Arial"/>
                <a:sym typeface="Arial"/>
              </a:rPr>
              <a:t>to learn more about what your country has to offer during the seasons*.</a:t>
            </a:r>
            <a:endParaRPr sz="14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ea typeface="Arial"/>
                <a:cs typeface="Arial"/>
                <a:sym typeface="Arial"/>
              </a:rPr>
              <a:t>   Source:</a:t>
            </a:r>
            <a:r>
              <a:rPr lang="en-US" sz="1800" b="0" i="0" u="none" strike="noStrike" cap="none" dirty="0">
                <a:ea typeface="Arial"/>
                <a:cs typeface="Arial"/>
                <a:sym typeface="Arial"/>
              </a:rPr>
              <a:t> </a:t>
            </a:r>
            <a:r>
              <a:rPr lang="en-US" sz="1000" b="0" i="0" u="none" strike="noStrike" cap="none" dirty="0">
                <a:ea typeface="Arial"/>
                <a:cs typeface="Arial"/>
                <a:sym typeface="Arial"/>
              </a:rPr>
              <a:t>*</a:t>
            </a:r>
            <a:r>
              <a:rPr lang="en-US" sz="1200" b="0" i="0" u="sng" strike="noStrike" cap="none" dirty="0">
                <a:ea typeface="Arial"/>
                <a:cs typeface="Arial"/>
                <a:sym typeface="Arial"/>
                <a:hlinkClick r:id="rId4">
                  <a:extLst>
                    <a:ext uri="{A12FA001-AC4F-418D-AE19-62706E023703}">
                      <ahyp:hlinkClr xmlns:ahyp="http://schemas.microsoft.com/office/drawing/2018/hyperlinkcolor" val="tx"/>
                    </a:ext>
                  </a:extLst>
                </a:hlinkClick>
              </a:rPr>
              <a:t>https://www.eufic.org/en/healthy-living/article/are-seasonal-fruit-and-vegetables-better-for-the-environment</a:t>
            </a:r>
            <a:r>
              <a:rPr lang="en-US" sz="1200" b="0" i="0" u="none" strike="noStrike" cap="none" dirty="0">
                <a:ea typeface="Arial"/>
                <a:cs typeface="Arial"/>
                <a:sym typeface="Arial"/>
              </a:rPr>
              <a:t> </a:t>
            </a:r>
            <a:r>
              <a:rPr lang="en-US" sz="1000" b="0" i="0" u="none" strike="noStrike" cap="none" dirty="0">
                <a:ea typeface="Arial"/>
                <a:cs typeface="Arial"/>
                <a:sym typeface="Arial"/>
              </a:rPr>
              <a:t> </a:t>
            </a:r>
            <a:endParaRPr sz="1000" b="0" i="0" u="none" strike="noStrike" cap="none" dirty="0">
              <a:ea typeface="Arial"/>
              <a:cs typeface="Arial"/>
              <a:sym typeface="Arial"/>
            </a:endParaRPr>
          </a:p>
        </p:txBody>
      </p:sp>
    </p:spTree>
    <p:extLst>
      <p:ext uri="{BB962C8B-B14F-4D97-AF65-F5344CB8AC3E}">
        <p14:creationId xmlns:p14="http://schemas.microsoft.com/office/powerpoint/2010/main" val="1987386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64"/>
          <p:cNvSpPr txBox="1"/>
          <p:nvPr/>
        </p:nvSpPr>
        <p:spPr>
          <a:xfrm>
            <a:off x="227886" y="0"/>
            <a:ext cx="5649298" cy="1203053"/>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4000"/>
              <a:buFont typeface="Arial"/>
              <a:buNone/>
            </a:pPr>
            <a:r>
              <a:rPr lang="en-US" sz="4400" i="0" u="none" strike="noStrike" cap="none" dirty="0">
                <a:solidFill>
                  <a:schemeClr val="dk1"/>
                </a:solidFill>
                <a:latin typeface="+mj-lt"/>
                <a:ea typeface="Arial"/>
                <a:cs typeface="Arial"/>
                <a:sym typeface="Arial"/>
              </a:rPr>
              <a:t>Control portion size</a:t>
            </a:r>
            <a:endParaRPr sz="4000" i="0" u="none" strike="noStrike" cap="none" dirty="0">
              <a:solidFill>
                <a:schemeClr val="dk1"/>
              </a:solidFill>
              <a:latin typeface="+mj-lt"/>
              <a:ea typeface="Arial"/>
              <a:cs typeface="Arial"/>
              <a:sym typeface="Arial"/>
            </a:endParaRPr>
          </a:p>
        </p:txBody>
      </p:sp>
      <p:sp>
        <p:nvSpPr>
          <p:cNvPr id="260" name="Google Shape;260;p64"/>
          <p:cNvSpPr txBox="1"/>
          <p:nvPr/>
        </p:nvSpPr>
        <p:spPr>
          <a:xfrm>
            <a:off x="104776" y="1143002"/>
            <a:ext cx="6610350" cy="4646526"/>
          </a:xfrm>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0"/>
              </a:spcBef>
              <a:spcAft>
                <a:spcPts val="0"/>
              </a:spcAft>
              <a:buClr>
                <a:schemeClr val="dk1"/>
              </a:buClr>
              <a:buSzPts val="2320"/>
              <a:buFont typeface="Arial"/>
              <a:buChar char="•"/>
            </a:pPr>
            <a:r>
              <a:rPr lang="en-US" sz="2000" b="0" i="0" u="none" strike="noStrike" cap="none" dirty="0">
                <a:solidFill>
                  <a:srgbClr val="7030A0"/>
                </a:solidFill>
                <a:ea typeface="Arial"/>
                <a:cs typeface="Arial"/>
                <a:sym typeface="Arial"/>
              </a:rPr>
              <a:t>Choose </a:t>
            </a:r>
            <a:r>
              <a:rPr lang="en-US" sz="2000" b="0" i="0" u="none" strike="noStrike" cap="none" dirty="0" err="1">
                <a:solidFill>
                  <a:srgbClr val="7030A0"/>
                </a:solidFill>
                <a:ea typeface="Arial"/>
                <a:cs typeface="Arial"/>
                <a:sym typeface="Arial"/>
              </a:rPr>
              <a:t>standardised</a:t>
            </a:r>
            <a:r>
              <a:rPr lang="en-US" sz="2000" b="0" i="0" u="none" strike="noStrike" cap="none" dirty="0">
                <a:solidFill>
                  <a:srgbClr val="7030A0"/>
                </a:solidFill>
                <a:ea typeface="Arial"/>
                <a:cs typeface="Arial"/>
                <a:sym typeface="Arial"/>
              </a:rPr>
              <a:t> recipes – it will help to calculate ingredients for the serving portion size</a:t>
            </a:r>
            <a:endParaRPr sz="1400" b="0" i="0" u="none" strike="noStrike" cap="none" dirty="0">
              <a:solidFill>
                <a:srgbClr val="7030A0"/>
              </a:solidFill>
              <a:ea typeface="Arial"/>
              <a:cs typeface="Arial"/>
              <a:sym typeface="Arial"/>
            </a:endParaRPr>
          </a:p>
          <a:p>
            <a:pPr marL="228600" marR="0" lvl="0" indent="-81279" algn="l" rtl="0">
              <a:lnSpc>
                <a:spcPct val="100000"/>
              </a:lnSpc>
              <a:spcBef>
                <a:spcPts val="0"/>
              </a:spcBef>
              <a:spcAft>
                <a:spcPts val="0"/>
              </a:spcAft>
              <a:buClr>
                <a:schemeClr val="dk1"/>
              </a:buClr>
              <a:buSzPts val="2320"/>
              <a:buFont typeface="Arial"/>
              <a:buNone/>
            </a:pPr>
            <a:endParaRPr sz="1100" b="0" i="0" u="none" strike="noStrike" cap="none" dirty="0">
              <a:solidFill>
                <a:srgbClr val="7030A0"/>
              </a:solidFill>
              <a:ea typeface="Arial"/>
              <a:cs typeface="Arial"/>
              <a:sym typeface="Arial"/>
            </a:endParaRPr>
          </a:p>
          <a:p>
            <a:pPr marL="228600" marR="0" lvl="0" indent="-228600" algn="l" rtl="0">
              <a:lnSpc>
                <a:spcPct val="100000"/>
              </a:lnSpc>
              <a:spcBef>
                <a:spcPts val="600"/>
              </a:spcBef>
              <a:spcAft>
                <a:spcPts val="0"/>
              </a:spcAft>
              <a:buClr>
                <a:schemeClr val="dk1"/>
              </a:buClr>
              <a:buSzPts val="2320"/>
              <a:buFont typeface="Arial"/>
              <a:buChar char="•"/>
            </a:pPr>
            <a:r>
              <a:rPr lang="en-US" sz="2000" b="0" i="0" u="none" strike="noStrike" cap="none" dirty="0">
                <a:solidFill>
                  <a:srgbClr val="7030A0"/>
                </a:solidFill>
                <a:ea typeface="Arial"/>
                <a:cs typeface="Arial"/>
                <a:sym typeface="Arial"/>
              </a:rPr>
              <a:t>Keep check of dishes that commonly come back with food left on the plate</a:t>
            </a:r>
            <a:endParaRPr sz="1400" b="0" i="0" u="none" strike="noStrike" cap="none" dirty="0">
              <a:solidFill>
                <a:srgbClr val="7030A0"/>
              </a:solidFill>
              <a:ea typeface="Arial"/>
              <a:cs typeface="Arial"/>
              <a:sym typeface="Arial"/>
            </a:endParaRPr>
          </a:p>
          <a:p>
            <a:pPr marL="228600" marR="0" lvl="0" indent="-81279" algn="l" rtl="0">
              <a:lnSpc>
                <a:spcPct val="100000"/>
              </a:lnSpc>
              <a:spcBef>
                <a:spcPts val="600"/>
              </a:spcBef>
              <a:spcAft>
                <a:spcPts val="0"/>
              </a:spcAft>
              <a:buClr>
                <a:schemeClr val="dk1"/>
              </a:buClr>
              <a:buSzPts val="2320"/>
              <a:buFont typeface="Arial"/>
              <a:buNone/>
            </a:pPr>
            <a:endParaRPr sz="1100" b="0" i="0" u="none" strike="noStrike" cap="none" dirty="0">
              <a:solidFill>
                <a:srgbClr val="7030A0"/>
              </a:solidFill>
              <a:ea typeface="Arial"/>
              <a:cs typeface="Arial"/>
              <a:sym typeface="Arial"/>
            </a:endParaRPr>
          </a:p>
          <a:p>
            <a:pPr marL="228600" marR="0" lvl="0" indent="-228600" algn="l" rtl="0">
              <a:lnSpc>
                <a:spcPct val="100000"/>
              </a:lnSpc>
              <a:spcBef>
                <a:spcPts val="600"/>
              </a:spcBef>
              <a:spcAft>
                <a:spcPts val="0"/>
              </a:spcAft>
              <a:buClr>
                <a:schemeClr val="dk1"/>
              </a:buClr>
              <a:buSzPts val="2320"/>
              <a:buFont typeface="Arial"/>
              <a:buChar char="•"/>
            </a:pPr>
            <a:r>
              <a:rPr lang="en-US" sz="2000" b="0" i="0" u="none" strike="noStrike" cap="none" dirty="0">
                <a:solidFill>
                  <a:srgbClr val="7030A0"/>
                </a:solidFill>
                <a:ea typeface="Arial"/>
                <a:cs typeface="Arial"/>
                <a:sym typeface="Arial"/>
              </a:rPr>
              <a:t>Engage with service staff to communicate portion sizes and why food has been left</a:t>
            </a:r>
            <a:endParaRPr sz="1400" b="0" i="0" u="none" strike="noStrike" cap="none" dirty="0">
              <a:solidFill>
                <a:srgbClr val="7030A0"/>
              </a:solidFill>
              <a:ea typeface="Arial"/>
              <a:cs typeface="Arial"/>
              <a:sym typeface="Arial"/>
            </a:endParaRPr>
          </a:p>
          <a:p>
            <a:pPr marL="228600" marR="0" lvl="0" indent="-81279" algn="l" rtl="0">
              <a:lnSpc>
                <a:spcPct val="100000"/>
              </a:lnSpc>
              <a:spcBef>
                <a:spcPts val="600"/>
              </a:spcBef>
              <a:spcAft>
                <a:spcPts val="0"/>
              </a:spcAft>
              <a:buClr>
                <a:schemeClr val="dk1"/>
              </a:buClr>
              <a:buSzPts val="2320"/>
              <a:buFont typeface="Arial"/>
              <a:buNone/>
            </a:pPr>
            <a:endParaRPr sz="1100" b="0" i="0" u="none" strike="noStrike" cap="none" dirty="0">
              <a:solidFill>
                <a:srgbClr val="7030A0"/>
              </a:solidFill>
              <a:ea typeface="Arial"/>
              <a:cs typeface="Arial"/>
              <a:sym typeface="Arial"/>
            </a:endParaRPr>
          </a:p>
          <a:p>
            <a:pPr marL="228600" marR="0" lvl="0" indent="-228600" algn="l" rtl="0">
              <a:lnSpc>
                <a:spcPct val="100000"/>
              </a:lnSpc>
              <a:spcBef>
                <a:spcPts val="600"/>
              </a:spcBef>
              <a:spcAft>
                <a:spcPts val="0"/>
              </a:spcAft>
              <a:buClr>
                <a:schemeClr val="dk1"/>
              </a:buClr>
              <a:buSzPts val="2320"/>
              <a:buFont typeface="Arial"/>
              <a:buChar char="•"/>
            </a:pPr>
            <a:r>
              <a:rPr lang="en-US" sz="2000" b="0" i="0" u="none" strike="noStrike" cap="none" dirty="0">
                <a:solidFill>
                  <a:srgbClr val="7030A0"/>
                </a:solidFill>
                <a:ea typeface="Arial"/>
                <a:cs typeface="Arial"/>
                <a:sym typeface="Arial"/>
              </a:rPr>
              <a:t>Ensure staff all have the same measurement techniques in the kitchen</a:t>
            </a:r>
            <a:endParaRPr sz="1400" b="0" i="0" u="none" strike="noStrike" cap="none" dirty="0">
              <a:solidFill>
                <a:srgbClr val="7030A0"/>
              </a:solidFill>
              <a:ea typeface="Arial"/>
              <a:cs typeface="Arial"/>
              <a:sym typeface="Arial"/>
            </a:endParaRPr>
          </a:p>
          <a:p>
            <a:pPr marL="228600" marR="0" lvl="0" indent="-81279" algn="l" rtl="0">
              <a:lnSpc>
                <a:spcPct val="100000"/>
              </a:lnSpc>
              <a:spcBef>
                <a:spcPts val="600"/>
              </a:spcBef>
              <a:spcAft>
                <a:spcPts val="0"/>
              </a:spcAft>
              <a:buClr>
                <a:schemeClr val="dk1"/>
              </a:buClr>
              <a:buSzPts val="2320"/>
              <a:buFont typeface="Arial"/>
              <a:buNone/>
            </a:pPr>
            <a:endParaRPr sz="1100" b="0" i="0" u="none" strike="noStrike" cap="none" dirty="0">
              <a:solidFill>
                <a:srgbClr val="7030A0"/>
              </a:solidFill>
              <a:ea typeface="Arial"/>
              <a:cs typeface="Arial"/>
              <a:sym typeface="Arial"/>
            </a:endParaRPr>
          </a:p>
          <a:p>
            <a:pPr marL="228600" marR="0" lvl="0" indent="-228600" algn="l" rtl="0">
              <a:lnSpc>
                <a:spcPct val="100000"/>
              </a:lnSpc>
              <a:spcBef>
                <a:spcPts val="600"/>
              </a:spcBef>
              <a:spcAft>
                <a:spcPts val="600"/>
              </a:spcAft>
              <a:buClr>
                <a:schemeClr val="dk1"/>
              </a:buClr>
              <a:buSzPts val="2320"/>
              <a:buFont typeface="Arial"/>
              <a:buChar char="•"/>
            </a:pPr>
            <a:r>
              <a:rPr lang="en-US" sz="2000" b="0" i="0" u="none" strike="noStrike" cap="none" dirty="0">
                <a:solidFill>
                  <a:srgbClr val="7030A0"/>
                </a:solidFill>
                <a:ea typeface="Arial"/>
                <a:cs typeface="Arial"/>
                <a:sym typeface="Arial"/>
              </a:rPr>
              <a:t>Ensure the different type of raw materials are purchased in the correct quantity and properly stored </a:t>
            </a:r>
            <a:endParaRPr sz="2000" b="0" i="0" u="none" strike="noStrike" cap="none" dirty="0">
              <a:solidFill>
                <a:srgbClr val="7030A0"/>
              </a:solidFill>
              <a:ea typeface="Arial"/>
              <a:cs typeface="Arial"/>
              <a:sym typeface="Arial"/>
            </a:endParaRPr>
          </a:p>
        </p:txBody>
      </p:sp>
      <p:pic>
        <p:nvPicPr>
          <p:cNvPr id="261" name="Google Shape;261;p64" descr="group of friends having celebration dinner together, directly above view - food restaurant stock pictures, royalty-free photos &amp; images"/>
          <p:cNvPicPr preferRelativeResize="0"/>
          <p:nvPr/>
        </p:nvPicPr>
        <p:blipFill rotWithShape="1">
          <a:blip r:embed="rId3">
            <a:alphaModFix/>
          </a:blip>
          <a:srcRect/>
          <a:stretch/>
        </p:blipFill>
        <p:spPr>
          <a:xfrm>
            <a:off x="7081837" y="2166937"/>
            <a:ext cx="4614863" cy="3076575"/>
          </a:xfrm>
          <a:prstGeom prst="rect">
            <a:avLst/>
          </a:prstGeom>
          <a:noFill/>
          <a:ln>
            <a:noFill/>
          </a:ln>
        </p:spPr>
      </p:pic>
    </p:spTree>
    <p:extLst>
      <p:ext uri="{BB962C8B-B14F-4D97-AF65-F5344CB8AC3E}">
        <p14:creationId xmlns:p14="http://schemas.microsoft.com/office/powerpoint/2010/main" val="25182976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7" name="Google Shape;267;p65"/>
          <p:cNvSpPr txBox="1"/>
          <p:nvPr/>
        </p:nvSpPr>
        <p:spPr>
          <a:xfrm>
            <a:off x="350650" y="122915"/>
            <a:ext cx="4295491" cy="78243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4400" i="0" u="none" strike="noStrike" cap="none" dirty="0">
                <a:solidFill>
                  <a:schemeClr val="dk1"/>
                </a:solidFill>
                <a:latin typeface="+mj-lt"/>
                <a:ea typeface="Arial"/>
                <a:cs typeface="Arial"/>
                <a:sym typeface="Arial"/>
              </a:rPr>
              <a:t>Discussion</a:t>
            </a:r>
            <a:endParaRPr sz="4400" i="0" u="none" strike="noStrike" cap="none" dirty="0">
              <a:solidFill>
                <a:srgbClr val="000000"/>
              </a:solidFill>
              <a:latin typeface="+mj-lt"/>
              <a:ea typeface="Arial"/>
              <a:cs typeface="Arial"/>
              <a:sym typeface="Arial"/>
            </a:endParaRPr>
          </a:p>
        </p:txBody>
      </p:sp>
      <p:sp>
        <p:nvSpPr>
          <p:cNvPr id="269" name="Google Shape;269;p65"/>
          <p:cNvSpPr txBox="1"/>
          <p:nvPr/>
        </p:nvSpPr>
        <p:spPr>
          <a:xfrm>
            <a:off x="1203744" y="1619690"/>
            <a:ext cx="9784512" cy="4401164"/>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100"/>
              <a:buFont typeface="Arial"/>
              <a:buChar char="•"/>
            </a:pPr>
            <a:r>
              <a:rPr lang="en-US" sz="2800" b="0" i="0" u="none" strike="noStrike" cap="none" dirty="0">
                <a:solidFill>
                  <a:srgbClr val="7030A0"/>
                </a:solidFill>
                <a:latin typeface="Arial"/>
                <a:ea typeface="Arial"/>
                <a:cs typeface="Arial"/>
                <a:sym typeface="Arial"/>
              </a:rPr>
              <a:t>Consider some of your </a:t>
            </a:r>
            <a:r>
              <a:rPr lang="en-US" sz="2800" b="0" i="0" u="none" strike="noStrike" cap="none" dirty="0" err="1">
                <a:solidFill>
                  <a:srgbClr val="7030A0"/>
                </a:solidFill>
                <a:latin typeface="Arial"/>
                <a:ea typeface="Arial"/>
                <a:cs typeface="Arial"/>
                <a:sym typeface="Arial"/>
              </a:rPr>
              <a:t>favourite</a:t>
            </a:r>
            <a:r>
              <a:rPr lang="en-US" sz="2800" b="0" i="0" u="none" strike="noStrike" cap="none" dirty="0">
                <a:solidFill>
                  <a:srgbClr val="7030A0"/>
                </a:solidFill>
                <a:latin typeface="Arial"/>
                <a:ea typeface="Arial"/>
                <a:cs typeface="Arial"/>
                <a:sym typeface="Arial"/>
              </a:rPr>
              <a:t> restaurants and meals. How could you replace ingredients throughout the year to make the food more seasonal?</a:t>
            </a:r>
            <a:endParaRPr sz="2800" b="0" i="0" u="none" strike="noStrike" cap="none" dirty="0">
              <a:solidFill>
                <a:srgbClr val="7030A0"/>
              </a:solidFill>
              <a:latin typeface="Arial"/>
              <a:ea typeface="Arial"/>
              <a:cs typeface="Arial"/>
              <a:sym typeface="Arial"/>
            </a:endParaRPr>
          </a:p>
          <a:p>
            <a:pPr marL="285750" marR="0" lvl="0" indent="-158750" algn="l" rtl="0">
              <a:lnSpc>
                <a:spcPct val="100000"/>
              </a:lnSpc>
              <a:spcBef>
                <a:spcPts val="0"/>
              </a:spcBef>
              <a:spcAft>
                <a:spcPts val="0"/>
              </a:spcAft>
              <a:buClr>
                <a:srgbClr val="000000"/>
              </a:buClr>
              <a:buSzPts val="2000"/>
              <a:buFont typeface="Arial"/>
              <a:buNone/>
            </a:pPr>
            <a:endParaRPr sz="2800" b="0" i="0" u="none" strike="noStrike" cap="none" dirty="0">
              <a:solidFill>
                <a:srgbClr val="7030A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100"/>
              <a:buFont typeface="Arial"/>
              <a:buChar char="•"/>
            </a:pPr>
            <a:r>
              <a:rPr lang="en-US" sz="2800" b="0" i="0" u="none" strike="noStrike" cap="none" dirty="0">
                <a:solidFill>
                  <a:srgbClr val="7030A0"/>
                </a:solidFill>
                <a:latin typeface="Arial"/>
                <a:ea typeface="Arial"/>
                <a:cs typeface="Arial"/>
                <a:sym typeface="Arial"/>
              </a:rPr>
              <a:t>How would you go about collecting feedback concerning portion sizes from customers?</a:t>
            </a:r>
            <a:endParaRPr sz="2800" b="0" i="0" u="none" strike="noStrike" cap="none" dirty="0">
              <a:solidFill>
                <a:srgbClr val="7030A0"/>
              </a:solidFill>
              <a:latin typeface="Arial"/>
              <a:ea typeface="Arial"/>
              <a:cs typeface="Arial"/>
              <a:sym typeface="Arial"/>
            </a:endParaRPr>
          </a:p>
          <a:p>
            <a:pPr marL="285750" marR="0" lvl="0" indent="-158750" algn="l" rtl="0">
              <a:lnSpc>
                <a:spcPct val="100000"/>
              </a:lnSpc>
              <a:spcBef>
                <a:spcPts val="0"/>
              </a:spcBef>
              <a:spcAft>
                <a:spcPts val="0"/>
              </a:spcAft>
              <a:buClr>
                <a:srgbClr val="000000"/>
              </a:buClr>
              <a:buSzPts val="2000"/>
              <a:buFont typeface="Arial"/>
              <a:buNone/>
            </a:pPr>
            <a:endParaRPr sz="2800" b="0" i="0" u="none" strike="noStrike" cap="none" dirty="0">
              <a:solidFill>
                <a:srgbClr val="7030A0"/>
              </a:solidFill>
              <a:latin typeface="Arial"/>
              <a:ea typeface="Arial"/>
              <a:cs typeface="Arial"/>
              <a:sym typeface="Arial"/>
            </a:endParaRPr>
          </a:p>
          <a:p>
            <a:pPr marL="285750" marR="0" lvl="0" indent="-158750" algn="l" rtl="0">
              <a:lnSpc>
                <a:spcPct val="100000"/>
              </a:lnSpc>
              <a:spcBef>
                <a:spcPts val="0"/>
              </a:spcBef>
              <a:spcAft>
                <a:spcPts val="0"/>
              </a:spcAft>
              <a:buClr>
                <a:srgbClr val="000000"/>
              </a:buClr>
              <a:buSzPts val="2000"/>
              <a:buFont typeface="Arial"/>
              <a:buNone/>
            </a:pPr>
            <a:endParaRPr sz="2800" b="0" i="0" u="none" strike="noStrike" cap="none" dirty="0">
              <a:solidFill>
                <a:srgbClr val="7030A0"/>
              </a:solidFill>
              <a:latin typeface="Arial"/>
              <a:ea typeface="Arial"/>
              <a:cs typeface="Arial"/>
              <a:sym typeface="Arial"/>
            </a:endParaRPr>
          </a:p>
          <a:p>
            <a:pPr marL="285750" marR="0" lvl="0" indent="-158750" algn="l" rtl="0">
              <a:lnSpc>
                <a:spcPct val="100000"/>
              </a:lnSpc>
              <a:spcBef>
                <a:spcPts val="0"/>
              </a:spcBef>
              <a:spcAft>
                <a:spcPts val="0"/>
              </a:spcAft>
              <a:buClr>
                <a:srgbClr val="000000"/>
              </a:buClr>
              <a:buSzPts val="2000"/>
              <a:buFont typeface="Arial"/>
              <a:buNone/>
            </a:pPr>
            <a:endParaRPr sz="2800" b="0" i="0" u="none" strike="noStrike" cap="none" dirty="0">
              <a:solidFill>
                <a:srgbClr val="7030A0"/>
              </a:solidFill>
              <a:latin typeface="Arial"/>
              <a:ea typeface="Arial"/>
              <a:cs typeface="Arial"/>
              <a:sym typeface="Arial"/>
            </a:endParaRPr>
          </a:p>
          <a:p>
            <a:pPr marL="285750" marR="0" lvl="0" indent="-158750" algn="l" rtl="0">
              <a:lnSpc>
                <a:spcPct val="100000"/>
              </a:lnSpc>
              <a:spcBef>
                <a:spcPts val="0"/>
              </a:spcBef>
              <a:spcAft>
                <a:spcPts val="0"/>
              </a:spcAft>
              <a:buClr>
                <a:srgbClr val="000000"/>
              </a:buClr>
              <a:buSzPts val="2000"/>
              <a:buFont typeface="Arial"/>
              <a:buNone/>
            </a:pPr>
            <a:endParaRPr sz="2800" b="0" i="0" u="none" strike="noStrike" cap="none" dirty="0">
              <a:solidFill>
                <a:srgbClr val="7030A0"/>
              </a:solidFill>
              <a:latin typeface="Arial"/>
              <a:ea typeface="Arial"/>
              <a:cs typeface="Arial"/>
              <a:sym typeface="Arial"/>
            </a:endParaRPr>
          </a:p>
        </p:txBody>
      </p:sp>
    </p:spTree>
    <p:extLst>
      <p:ext uri="{BB962C8B-B14F-4D97-AF65-F5344CB8AC3E}">
        <p14:creationId xmlns:p14="http://schemas.microsoft.com/office/powerpoint/2010/main" val="15022591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5072C-DA6E-021B-53FA-288BD6F49DD6}"/>
              </a:ext>
            </a:extLst>
          </p:cNvPr>
          <p:cNvSpPr>
            <a:spLocks noGrp="1"/>
          </p:cNvSpPr>
          <p:nvPr>
            <p:ph type="title"/>
          </p:nvPr>
        </p:nvSpPr>
        <p:spPr>
          <a:xfrm>
            <a:off x="185352" y="56093"/>
            <a:ext cx="10515600" cy="744007"/>
          </a:xfrm>
        </p:spPr>
        <p:txBody>
          <a:bodyPr>
            <a:normAutofit/>
          </a:bodyPr>
          <a:lstStyle/>
          <a:p>
            <a:r>
              <a:rPr lang="en-US" dirty="0"/>
              <a:t>4.1 Conclusions</a:t>
            </a:r>
          </a:p>
        </p:txBody>
      </p:sp>
      <p:sp>
        <p:nvSpPr>
          <p:cNvPr id="3" name="Content Placeholder 2">
            <a:extLst>
              <a:ext uri="{FF2B5EF4-FFF2-40B4-BE49-F238E27FC236}">
                <a16:creationId xmlns:a16="http://schemas.microsoft.com/office/drawing/2014/main" id="{8649E686-5E72-A37E-C2C9-64CA6247B919}"/>
              </a:ext>
            </a:extLst>
          </p:cNvPr>
          <p:cNvSpPr>
            <a:spLocks noGrp="1"/>
          </p:cNvSpPr>
          <p:nvPr>
            <p:ph idx="1"/>
          </p:nvPr>
        </p:nvSpPr>
        <p:spPr/>
        <p:txBody>
          <a:bodyPr/>
          <a:lstStyle/>
          <a:p>
            <a:r>
              <a:rPr lang="en-US" dirty="0"/>
              <a:t>Kitchen staff involvement is essential to reduce food waste in a pre-service stage;</a:t>
            </a:r>
          </a:p>
          <a:p>
            <a:pPr marL="0" indent="0">
              <a:buNone/>
            </a:pPr>
            <a:endParaRPr lang="en-US" dirty="0"/>
          </a:p>
          <a:p>
            <a:r>
              <a:rPr lang="en-US" dirty="0"/>
              <a:t>Kitchen staff can contribute by monitoring the plate portions, engineering the menus, applying creative and sustainable methods and paying attention to products’ seasonality.</a:t>
            </a:r>
          </a:p>
          <a:p>
            <a:endParaRPr lang="en-US" dirty="0"/>
          </a:p>
          <a:p>
            <a:r>
              <a:rPr lang="en-US" dirty="0"/>
              <a:t>Kitchen staff’s role is essential but help from other departments such as operational and service is crucial to ensure a successful reduction in food waste.</a:t>
            </a:r>
          </a:p>
          <a:p>
            <a:endParaRPr lang="en-US" dirty="0"/>
          </a:p>
        </p:txBody>
      </p:sp>
    </p:spTree>
    <p:extLst>
      <p:ext uri="{BB962C8B-B14F-4D97-AF65-F5344CB8AC3E}">
        <p14:creationId xmlns:p14="http://schemas.microsoft.com/office/powerpoint/2010/main" val="11570976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p7" descr="A group of people eating food&#10;&#10;Description automatically generated with low confidence"/>
          <p:cNvPicPr preferRelativeResize="0"/>
          <p:nvPr/>
        </p:nvPicPr>
        <p:blipFill rotWithShape="1">
          <a:blip r:embed="rId3">
            <a:alphaModFix amt="50000"/>
          </a:blip>
          <a:srcRect/>
          <a:stretch/>
        </p:blipFill>
        <p:spPr>
          <a:xfrm>
            <a:off x="0" y="0"/>
            <a:ext cx="12192000" cy="6857999"/>
          </a:xfrm>
          <a:prstGeom prst="rect">
            <a:avLst/>
          </a:prstGeom>
          <a:noFill/>
          <a:ln>
            <a:noFill/>
          </a:ln>
        </p:spPr>
      </p:pic>
      <p:sp>
        <p:nvSpPr>
          <p:cNvPr id="138" name="Google Shape;138;p7"/>
          <p:cNvSpPr txBox="1"/>
          <p:nvPr/>
        </p:nvSpPr>
        <p:spPr>
          <a:xfrm>
            <a:off x="644284" y="-47041"/>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dirty="0">
                <a:solidFill>
                  <a:schemeClr val="dk1"/>
                </a:solidFill>
                <a:latin typeface="+mj-lt"/>
                <a:ea typeface="Arial"/>
                <a:cs typeface="Arial"/>
                <a:sym typeface="Arial"/>
              </a:rPr>
              <a:t>4.2 Unit Contents</a:t>
            </a:r>
            <a:endParaRPr sz="1200" b="0" i="0" u="none" strike="noStrike" cap="none" dirty="0">
              <a:solidFill>
                <a:srgbClr val="000000"/>
              </a:solidFill>
              <a:latin typeface="+mj-lt"/>
              <a:ea typeface="Arial"/>
              <a:cs typeface="Arial"/>
              <a:sym typeface="Arial"/>
            </a:endParaRPr>
          </a:p>
        </p:txBody>
      </p:sp>
      <p:sp>
        <p:nvSpPr>
          <p:cNvPr id="140" name="Google Shape;140;p7"/>
          <p:cNvSpPr/>
          <p:nvPr/>
        </p:nvSpPr>
        <p:spPr>
          <a:xfrm>
            <a:off x="648403" y="1362856"/>
            <a:ext cx="11053446" cy="4572000"/>
          </a:xfrm>
          <a:prstGeom prst="roundRect">
            <a:avLst>
              <a:gd name="adj" fmla="val 16667"/>
            </a:avLst>
          </a:prstGeom>
          <a:solidFill>
            <a:srgbClr val="7030A0">
              <a:alpha val="80000"/>
            </a:srgbClr>
          </a:solidFill>
          <a:ln w="12700" cap="flat" cmpd="sng">
            <a:solidFill>
              <a:srgbClr val="809C4E"/>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19050" algn="l" rtl="0">
              <a:lnSpc>
                <a:spcPct val="100000"/>
              </a:lnSpc>
              <a:spcBef>
                <a:spcPts val="0"/>
              </a:spcBef>
              <a:spcAft>
                <a:spcPts val="0"/>
              </a:spcAft>
              <a:buClr>
                <a:srgbClr val="000000"/>
              </a:buClr>
              <a:buSzPts val="4800"/>
              <a:buFont typeface="Arial"/>
              <a:buNone/>
            </a:pPr>
            <a:endParaRPr sz="2800" b="1" i="0" u="none" strike="noStrike" cap="none" dirty="0">
              <a:solidFill>
                <a:schemeClr val="bg1"/>
              </a:solidFill>
              <a:ea typeface="Arial"/>
              <a:cs typeface="Arial"/>
              <a:sym typeface="Arial"/>
            </a:endParaRPr>
          </a:p>
          <a:p>
            <a:pPr marL="285750" marR="0" lvl="0" indent="19050" algn="l" rtl="0">
              <a:lnSpc>
                <a:spcPct val="100000"/>
              </a:lnSpc>
              <a:spcBef>
                <a:spcPts val="0"/>
              </a:spcBef>
              <a:spcAft>
                <a:spcPts val="0"/>
              </a:spcAft>
              <a:buClr>
                <a:srgbClr val="000000"/>
              </a:buClr>
              <a:buSzPts val="4800"/>
              <a:buFont typeface="Arial"/>
              <a:buNone/>
            </a:pPr>
            <a:endParaRPr sz="2800" b="1" i="0" u="none" strike="noStrike" cap="none" dirty="0">
              <a:solidFill>
                <a:schemeClr val="bg1"/>
              </a:solidFill>
              <a:ea typeface="Arial"/>
              <a:cs typeface="Arial"/>
              <a:sym typeface="Arial"/>
            </a:endParaRPr>
          </a:p>
          <a:p>
            <a:pPr marL="285750" marR="0" lvl="0" indent="19050" algn="l" rtl="0">
              <a:lnSpc>
                <a:spcPct val="100000"/>
              </a:lnSpc>
              <a:spcBef>
                <a:spcPts val="0"/>
              </a:spcBef>
              <a:spcAft>
                <a:spcPts val="0"/>
              </a:spcAft>
              <a:buClr>
                <a:srgbClr val="000000"/>
              </a:buClr>
              <a:buSzPts val="4800"/>
              <a:buFont typeface="Arial"/>
              <a:buNone/>
            </a:pPr>
            <a:endParaRPr sz="2800" b="1" i="0" u="none" strike="noStrike" cap="none" dirty="0">
              <a:solidFill>
                <a:schemeClr val="bg1"/>
              </a:solidFill>
              <a:ea typeface="Arial"/>
              <a:cs typeface="Arial"/>
              <a:sym typeface="Arial"/>
            </a:endParaRPr>
          </a:p>
          <a:p>
            <a:pPr marL="285750" marR="0" lvl="0" indent="19050" algn="l" rtl="0">
              <a:lnSpc>
                <a:spcPct val="100000"/>
              </a:lnSpc>
              <a:spcBef>
                <a:spcPts val="0"/>
              </a:spcBef>
              <a:spcAft>
                <a:spcPts val="0"/>
              </a:spcAft>
              <a:buClr>
                <a:srgbClr val="000000"/>
              </a:buClr>
              <a:buSzPts val="4800"/>
              <a:buFont typeface="Arial"/>
              <a:buNone/>
            </a:pPr>
            <a:endParaRPr sz="2800" b="1" i="0" u="none" strike="noStrike" cap="none" dirty="0">
              <a:solidFill>
                <a:schemeClr val="bg1"/>
              </a:solidFill>
              <a:ea typeface="Arial"/>
              <a:cs typeface="Arial"/>
              <a:sym typeface="Arial"/>
            </a:endParaRPr>
          </a:p>
          <a:p>
            <a:pPr marL="457200" marR="0" lvl="0" indent="-457200" algn="l" rtl="0">
              <a:lnSpc>
                <a:spcPct val="100000"/>
              </a:lnSpc>
              <a:spcBef>
                <a:spcPts val="0"/>
              </a:spcBef>
              <a:spcAft>
                <a:spcPts val="0"/>
              </a:spcAft>
              <a:buClr>
                <a:schemeClr val="dk1"/>
              </a:buClr>
              <a:buSzPts val="4096"/>
              <a:buFont typeface="Arial"/>
              <a:buChar char="•"/>
            </a:pPr>
            <a:r>
              <a:rPr lang="en-US" sz="3200" b="1" i="0" u="none" strike="noStrike" cap="none" dirty="0">
                <a:solidFill>
                  <a:schemeClr val="bg1"/>
                </a:solidFill>
                <a:ea typeface="Arial"/>
                <a:cs typeface="Arial"/>
                <a:sym typeface="Arial"/>
              </a:rPr>
              <a:t>Stock management</a:t>
            </a:r>
            <a:endParaRPr sz="3200" b="1" i="0" u="none" strike="noStrike" cap="none" dirty="0">
              <a:solidFill>
                <a:schemeClr val="bg1"/>
              </a:solidFill>
              <a:ea typeface="Arial"/>
              <a:cs typeface="Arial"/>
              <a:sym typeface="Arial"/>
            </a:endParaRPr>
          </a:p>
          <a:p>
            <a:pPr marL="457200" marR="0" lvl="0" indent="-197104" algn="l" rtl="0">
              <a:lnSpc>
                <a:spcPct val="100000"/>
              </a:lnSpc>
              <a:spcBef>
                <a:spcPts val="0"/>
              </a:spcBef>
              <a:spcAft>
                <a:spcPts val="0"/>
              </a:spcAft>
              <a:buClr>
                <a:srgbClr val="000000"/>
              </a:buClr>
              <a:buSzPts val="1500"/>
              <a:buFont typeface="Arial"/>
              <a:buNone/>
            </a:pPr>
            <a:endParaRPr sz="1500" b="1" i="0" u="none" strike="noStrike" cap="none" dirty="0">
              <a:solidFill>
                <a:schemeClr val="bg1"/>
              </a:solidFill>
              <a:ea typeface="Arial"/>
              <a:cs typeface="Arial"/>
              <a:sym typeface="Arial"/>
            </a:endParaRPr>
          </a:p>
          <a:p>
            <a:pPr marL="457200" marR="0" lvl="0" indent="-457200" algn="l" rtl="0">
              <a:lnSpc>
                <a:spcPct val="100000"/>
              </a:lnSpc>
              <a:spcBef>
                <a:spcPts val="0"/>
              </a:spcBef>
              <a:spcAft>
                <a:spcPts val="0"/>
              </a:spcAft>
              <a:buClr>
                <a:schemeClr val="dk1"/>
              </a:buClr>
              <a:buSzPts val="4096"/>
              <a:buFont typeface="Arial"/>
              <a:buChar char="•"/>
            </a:pPr>
            <a:r>
              <a:rPr lang="en-US" sz="3200" b="1" i="0" u="none" strike="noStrike" cap="none" dirty="0">
                <a:solidFill>
                  <a:schemeClr val="bg1"/>
                </a:solidFill>
                <a:ea typeface="Arial"/>
                <a:cs typeface="Arial"/>
                <a:sym typeface="Arial"/>
              </a:rPr>
              <a:t>Planning the orders</a:t>
            </a:r>
            <a:endParaRPr sz="3200" b="1" i="0" u="none" strike="noStrike" cap="none" dirty="0">
              <a:solidFill>
                <a:schemeClr val="bg1"/>
              </a:solidFill>
              <a:ea typeface="Arial"/>
              <a:cs typeface="Arial"/>
              <a:sym typeface="Arial"/>
            </a:endParaRPr>
          </a:p>
          <a:p>
            <a:pPr marL="457200" marR="0" lvl="0" indent="0" algn="l" rtl="0">
              <a:lnSpc>
                <a:spcPct val="100000"/>
              </a:lnSpc>
              <a:spcBef>
                <a:spcPts val="0"/>
              </a:spcBef>
              <a:spcAft>
                <a:spcPts val="0"/>
              </a:spcAft>
              <a:buClr>
                <a:srgbClr val="000000"/>
              </a:buClr>
              <a:buSzPts val="1500"/>
              <a:buFont typeface="Arial"/>
              <a:buNone/>
            </a:pPr>
            <a:endParaRPr sz="1500" b="1" i="0" u="none" strike="noStrike" cap="none" dirty="0">
              <a:solidFill>
                <a:schemeClr val="bg1"/>
              </a:solidFill>
              <a:ea typeface="Arial"/>
              <a:cs typeface="Arial"/>
              <a:sym typeface="Arial"/>
            </a:endParaRPr>
          </a:p>
          <a:p>
            <a:pPr marL="457200" marR="0" lvl="0" indent="-457200" algn="l" rtl="0">
              <a:lnSpc>
                <a:spcPct val="100000"/>
              </a:lnSpc>
              <a:spcBef>
                <a:spcPts val="0"/>
              </a:spcBef>
              <a:spcAft>
                <a:spcPts val="0"/>
              </a:spcAft>
              <a:buClr>
                <a:schemeClr val="dk1"/>
              </a:buClr>
              <a:buSzPts val="4096"/>
              <a:buFont typeface="Arial"/>
              <a:buChar char="•"/>
            </a:pPr>
            <a:r>
              <a:rPr lang="en-US" sz="3200" b="1" i="0" u="none" strike="noStrike" cap="none" dirty="0" err="1">
                <a:solidFill>
                  <a:schemeClr val="bg1"/>
                </a:solidFill>
                <a:ea typeface="Arial"/>
                <a:cs typeface="Arial"/>
                <a:sym typeface="Arial"/>
              </a:rPr>
              <a:t>Organising</a:t>
            </a:r>
            <a:r>
              <a:rPr lang="en-US" sz="3200" b="1" i="0" u="none" strike="noStrike" cap="none" dirty="0">
                <a:solidFill>
                  <a:schemeClr val="bg1"/>
                </a:solidFill>
                <a:ea typeface="Arial"/>
                <a:cs typeface="Arial"/>
                <a:sym typeface="Arial"/>
              </a:rPr>
              <a:t> the storage</a:t>
            </a:r>
            <a:endParaRPr sz="3200" b="1" i="0" u="none" strike="noStrike" cap="none" dirty="0">
              <a:solidFill>
                <a:schemeClr val="bg1"/>
              </a:solidFill>
              <a:ea typeface="Arial"/>
              <a:cs typeface="Arial"/>
              <a:sym typeface="Arial"/>
            </a:endParaRPr>
          </a:p>
          <a:p>
            <a:pPr marL="457200" marR="0" lvl="0" indent="0" algn="l" rtl="0">
              <a:lnSpc>
                <a:spcPct val="100000"/>
              </a:lnSpc>
              <a:spcBef>
                <a:spcPts val="0"/>
              </a:spcBef>
              <a:spcAft>
                <a:spcPts val="0"/>
              </a:spcAft>
              <a:buClr>
                <a:srgbClr val="000000"/>
              </a:buClr>
              <a:buSzPts val="1500"/>
              <a:buFont typeface="Arial"/>
              <a:buNone/>
            </a:pPr>
            <a:endParaRPr sz="1500" b="1" i="0" u="none" strike="noStrike" cap="none" dirty="0">
              <a:solidFill>
                <a:schemeClr val="bg1"/>
              </a:solidFill>
              <a:ea typeface="Arial"/>
              <a:cs typeface="Arial"/>
              <a:sym typeface="Arial"/>
            </a:endParaRPr>
          </a:p>
          <a:p>
            <a:pPr marL="457200" marR="0" lvl="0" indent="-457200" algn="l" rtl="0">
              <a:lnSpc>
                <a:spcPct val="100000"/>
              </a:lnSpc>
              <a:spcBef>
                <a:spcPts val="0"/>
              </a:spcBef>
              <a:spcAft>
                <a:spcPts val="0"/>
              </a:spcAft>
              <a:buClr>
                <a:schemeClr val="dk1"/>
              </a:buClr>
              <a:buSzPts val="4096"/>
              <a:buFont typeface="Arial"/>
              <a:buChar char="•"/>
            </a:pPr>
            <a:r>
              <a:rPr lang="en-US" sz="3200" b="1" i="0" u="none" strike="noStrike" cap="none" dirty="0">
                <a:solidFill>
                  <a:schemeClr val="bg1"/>
                </a:solidFill>
                <a:ea typeface="Arial"/>
                <a:cs typeface="Arial"/>
                <a:sym typeface="Arial"/>
              </a:rPr>
              <a:t>Training staff</a:t>
            </a:r>
            <a:endParaRPr sz="3200" b="1" i="0" u="none" strike="noStrike" cap="none" dirty="0">
              <a:solidFill>
                <a:schemeClr val="bg1"/>
              </a:solidFill>
              <a:ea typeface="Arial"/>
              <a:cs typeface="Arial"/>
              <a:sym typeface="Arial"/>
            </a:endParaRPr>
          </a:p>
          <a:p>
            <a:pPr marL="457200" marR="0" lvl="0" indent="0" algn="l" rtl="0">
              <a:lnSpc>
                <a:spcPct val="100000"/>
              </a:lnSpc>
              <a:spcBef>
                <a:spcPts val="0"/>
              </a:spcBef>
              <a:spcAft>
                <a:spcPts val="0"/>
              </a:spcAft>
              <a:buClr>
                <a:srgbClr val="000000"/>
              </a:buClr>
              <a:buSzPts val="1500"/>
              <a:buFont typeface="Arial"/>
              <a:buNone/>
            </a:pPr>
            <a:endParaRPr sz="1500" b="1" i="0" u="none" strike="noStrike" cap="none" dirty="0">
              <a:solidFill>
                <a:schemeClr val="bg1"/>
              </a:solidFill>
              <a:ea typeface="Arial"/>
              <a:cs typeface="Arial"/>
              <a:sym typeface="Arial"/>
            </a:endParaRPr>
          </a:p>
          <a:p>
            <a:pPr marL="457200" marR="0" lvl="0" indent="-457200" algn="l" rtl="0">
              <a:lnSpc>
                <a:spcPct val="100000"/>
              </a:lnSpc>
              <a:spcBef>
                <a:spcPts val="0"/>
              </a:spcBef>
              <a:spcAft>
                <a:spcPts val="0"/>
              </a:spcAft>
              <a:buClr>
                <a:schemeClr val="dk1"/>
              </a:buClr>
              <a:buSzPts val="4096"/>
              <a:buFont typeface="Arial"/>
              <a:buChar char="•"/>
            </a:pPr>
            <a:r>
              <a:rPr lang="en-US" sz="3200" b="1" i="0" u="none" strike="noStrike" cap="none" dirty="0">
                <a:solidFill>
                  <a:schemeClr val="bg1"/>
                </a:solidFill>
                <a:ea typeface="Arial"/>
                <a:cs typeface="Arial"/>
                <a:sym typeface="Arial"/>
              </a:rPr>
              <a:t>Checking the results</a:t>
            </a:r>
            <a:endParaRPr sz="2800" b="1" i="0" u="none" strike="noStrike" cap="none" dirty="0">
              <a:solidFill>
                <a:schemeClr val="bg1"/>
              </a:solidFil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2800" b="0" i="0" u="none" strike="noStrike" cap="none" dirty="0">
              <a:solidFill>
                <a:schemeClr val="bg1"/>
              </a:solidFil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2800" b="0" i="0" u="none" strike="noStrike" cap="none" dirty="0">
              <a:solidFill>
                <a:schemeClr val="bg1"/>
              </a:solidFill>
              <a:ea typeface="Arial"/>
              <a:cs typeface="Arial"/>
              <a:sym typeface="Arial"/>
            </a:endParaRPr>
          </a:p>
          <a:p>
            <a:pPr marL="0" marR="0" lvl="0" indent="0" algn="l" rtl="0">
              <a:lnSpc>
                <a:spcPct val="100000"/>
              </a:lnSpc>
              <a:spcBef>
                <a:spcPts val="0"/>
              </a:spcBef>
              <a:spcAft>
                <a:spcPts val="0"/>
              </a:spcAft>
              <a:buClr>
                <a:srgbClr val="000000"/>
              </a:buClr>
              <a:buSzPts val="4800"/>
              <a:buFont typeface="Arial"/>
              <a:buNone/>
            </a:pPr>
            <a:endParaRPr sz="2800" b="1" i="0" u="none" strike="noStrike" cap="none" dirty="0">
              <a:solidFill>
                <a:schemeClr val="bg1"/>
              </a:solidFill>
              <a:ea typeface="Arial"/>
              <a:cs typeface="Arial"/>
              <a:sym typeface="Arial"/>
            </a:endParaRPr>
          </a:p>
          <a:p>
            <a:pPr marL="0" marR="0" lvl="0" indent="0" algn="ctr" rtl="0">
              <a:lnSpc>
                <a:spcPct val="100000"/>
              </a:lnSpc>
              <a:spcBef>
                <a:spcPts val="0"/>
              </a:spcBef>
              <a:spcAft>
                <a:spcPts val="0"/>
              </a:spcAft>
              <a:buClr>
                <a:srgbClr val="000000"/>
              </a:buClr>
              <a:buSzPts val="4800"/>
              <a:buFont typeface="Arial"/>
              <a:buNone/>
            </a:pPr>
            <a:endParaRPr sz="2800" b="0" i="0" u="none" strike="noStrike" cap="none" dirty="0">
              <a:solidFill>
                <a:schemeClr val="bg1"/>
              </a:solidFill>
              <a:ea typeface="Arial"/>
              <a:cs typeface="Arial"/>
              <a:sym typeface="Arial"/>
            </a:endParaRPr>
          </a:p>
        </p:txBody>
      </p:sp>
    </p:spTree>
    <p:extLst>
      <p:ext uri="{BB962C8B-B14F-4D97-AF65-F5344CB8AC3E}">
        <p14:creationId xmlns:p14="http://schemas.microsoft.com/office/powerpoint/2010/main" val="30351532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24FE3-9EEA-5160-4BDF-CFDC0DAB060F}"/>
              </a:ext>
            </a:extLst>
          </p:cNvPr>
          <p:cNvSpPr>
            <a:spLocks noGrp="1"/>
          </p:cNvSpPr>
          <p:nvPr>
            <p:ph type="title"/>
          </p:nvPr>
        </p:nvSpPr>
        <p:spPr/>
        <p:txBody>
          <a:bodyPr>
            <a:normAutofit fontScale="90000"/>
          </a:bodyPr>
          <a:lstStyle/>
          <a:p>
            <a:pPr marL="0" marR="0" lvl="0" indent="0" algn="l" rtl="0">
              <a:lnSpc>
                <a:spcPct val="100000"/>
              </a:lnSpc>
              <a:spcBef>
                <a:spcPts val="0"/>
              </a:spcBef>
              <a:spcAft>
                <a:spcPts val="0"/>
              </a:spcAft>
              <a:buClr>
                <a:srgbClr val="000000"/>
              </a:buClr>
              <a:buSzPts val="3600"/>
              <a:buFont typeface="Arial"/>
              <a:buNone/>
            </a:pPr>
            <a:r>
              <a:rPr lang="en-US" sz="4400" i="0" u="none" strike="noStrike" cap="none" dirty="0">
                <a:solidFill>
                  <a:schemeClr val="dk1"/>
                </a:solidFill>
                <a:ea typeface="Arial"/>
                <a:cs typeface="Arial"/>
                <a:sym typeface="Arial"/>
              </a:rPr>
              <a:t>4.2 Introduction to the topic</a:t>
            </a:r>
            <a:endParaRPr lang="en-US" sz="4400" i="0" u="none" strike="noStrike" cap="none" dirty="0">
              <a:solidFill>
                <a:srgbClr val="000000"/>
              </a:solidFill>
              <a:ea typeface="Arial"/>
              <a:cs typeface="Arial"/>
              <a:sym typeface="Arial"/>
            </a:endParaRPr>
          </a:p>
        </p:txBody>
      </p:sp>
      <p:sp>
        <p:nvSpPr>
          <p:cNvPr id="3" name="Content Placeholder 2">
            <a:extLst>
              <a:ext uri="{FF2B5EF4-FFF2-40B4-BE49-F238E27FC236}">
                <a16:creationId xmlns:a16="http://schemas.microsoft.com/office/drawing/2014/main" id="{8C271482-1695-80C5-0DE5-EA2D2EB86044}"/>
              </a:ext>
            </a:extLst>
          </p:cNvPr>
          <p:cNvSpPr>
            <a:spLocks noGrp="1"/>
          </p:cNvSpPr>
          <p:nvPr>
            <p:ph idx="1"/>
          </p:nvPr>
        </p:nvSpPr>
        <p:spPr>
          <a:xfrm>
            <a:off x="695324" y="873125"/>
            <a:ext cx="9820275" cy="3179891"/>
          </a:xfrm>
        </p:spPr>
        <p:txBody>
          <a:bodyPr>
            <a:noAutofit/>
          </a:bodyPr>
          <a:lstStyle/>
          <a:p>
            <a:r>
              <a:rPr lang="en-US" dirty="0"/>
              <a:t>It is obvious that restaurants intending to implement an effective food waste management policy should inventory all work processes instead of making changes episodically. </a:t>
            </a:r>
          </a:p>
          <a:p>
            <a:pPr marL="0" indent="0">
              <a:buNone/>
            </a:pPr>
            <a:endParaRPr lang="en-US" dirty="0"/>
          </a:p>
          <a:p>
            <a:r>
              <a:rPr lang="en-US" dirty="0"/>
              <a:t>It is important to have an active and engaged team, to identify financial return, </a:t>
            </a:r>
            <a:r>
              <a:rPr lang="en-US" dirty="0" err="1"/>
              <a:t>maximise</a:t>
            </a:r>
            <a:r>
              <a:rPr lang="en-US" dirty="0"/>
              <a:t> food waste reduction and to clearly define the social responsibility of the company.</a:t>
            </a:r>
          </a:p>
        </p:txBody>
      </p:sp>
      <p:sp>
        <p:nvSpPr>
          <p:cNvPr id="5" name="TextBox 4">
            <a:extLst>
              <a:ext uri="{FF2B5EF4-FFF2-40B4-BE49-F238E27FC236}">
                <a16:creationId xmlns:a16="http://schemas.microsoft.com/office/drawing/2014/main" id="{CA51CACD-C688-5D69-86E2-F301EE17DAA1}"/>
              </a:ext>
            </a:extLst>
          </p:cNvPr>
          <p:cNvSpPr txBox="1"/>
          <p:nvPr/>
        </p:nvSpPr>
        <p:spPr>
          <a:xfrm>
            <a:off x="2991365" y="6108443"/>
            <a:ext cx="6209270" cy="230832"/>
          </a:xfrm>
          <a:prstGeom prst="rect">
            <a:avLst/>
          </a:prstGeom>
          <a:noFill/>
        </p:spPr>
        <p:txBody>
          <a:bodyPr wrap="square">
            <a:spAutoFit/>
          </a:bodyPr>
          <a:lstStyle/>
          <a:p>
            <a:pPr marL="0" marR="0" lvl="0" indent="0" algn="l" rtl="0">
              <a:lnSpc>
                <a:spcPct val="90000"/>
              </a:lnSpc>
              <a:spcBef>
                <a:spcPts val="0"/>
              </a:spcBef>
              <a:spcAft>
                <a:spcPts val="0"/>
              </a:spcAft>
              <a:buClr>
                <a:srgbClr val="000000"/>
              </a:buClr>
              <a:buSzPts val="2800"/>
              <a:buFont typeface="Arial"/>
              <a:buNone/>
            </a:pPr>
            <a:r>
              <a:rPr lang="en-US" sz="1000" b="0" i="0" u="none" strike="noStrike" cap="none" dirty="0">
                <a:solidFill>
                  <a:schemeClr val="dk1"/>
                </a:solidFill>
                <a:uFill>
                  <a:noFill/>
                </a:uFill>
                <a:latin typeface="Arial"/>
                <a:ea typeface="Arial"/>
                <a:cs typeface="Arial"/>
                <a:sym typeface="Arial"/>
                <a:hlinkClick r:id="rId2">
                  <a:extLst>
                    <a:ext uri="{A12FA001-AC4F-418D-AE19-62706E023703}">
                      <ahyp:hlinkClr xmlns:ahyp="http://schemas.microsoft.com/office/drawing/2018/hyperlinkcolor" val="tx"/>
                    </a:ext>
                  </a:extLst>
                </a:hlinkClick>
              </a:rPr>
              <a:t>Source: </a:t>
            </a:r>
            <a:r>
              <a:rPr lang="en-US" sz="1000" b="0" i="0" u="sng" strike="noStrike" cap="none" dirty="0">
                <a:solidFill>
                  <a:srgbClr val="1155CC"/>
                </a:solidFill>
                <a:latin typeface="Arial"/>
                <a:ea typeface="Arial"/>
                <a:cs typeface="Arial"/>
                <a:sym typeface="Arial"/>
                <a:hlinkClick r:id="rId2">
                  <a:extLst>
                    <a:ext uri="{A12FA001-AC4F-418D-AE19-62706E023703}">
                      <ahyp:hlinkClr xmlns:ahyp="http://schemas.microsoft.com/office/drawing/2018/hyperlinkcolor" val="tx"/>
                    </a:ext>
                  </a:extLst>
                </a:hlinkClick>
              </a:rPr>
              <a:t>https://www.nestleprofessional.co.uk/news/latest-news/waste-and-sustainability-in-restaurants</a:t>
            </a:r>
            <a:r>
              <a:rPr lang="en-US" sz="1000" b="0" i="0" u="sng" strike="noStrike" cap="none" dirty="0">
                <a:solidFill>
                  <a:srgbClr val="1155CC"/>
                </a:solidFill>
                <a:latin typeface="Arial"/>
                <a:ea typeface="Arial"/>
                <a:cs typeface="Arial"/>
                <a:sym typeface="Arial"/>
              </a:rPr>
              <a:t> </a:t>
            </a:r>
          </a:p>
        </p:txBody>
      </p:sp>
      <p:pic>
        <p:nvPicPr>
          <p:cNvPr id="6" name="Google Shape;145;g1003427503c_0_15">
            <a:extLst>
              <a:ext uri="{FF2B5EF4-FFF2-40B4-BE49-F238E27FC236}">
                <a16:creationId xmlns:a16="http://schemas.microsoft.com/office/drawing/2014/main" id="{862DA250-C0F4-FEB6-B67E-C593C86F7D6C}"/>
              </a:ext>
            </a:extLst>
          </p:cNvPr>
          <p:cNvPicPr preferRelativeResize="0"/>
          <p:nvPr/>
        </p:nvPicPr>
        <p:blipFill rotWithShape="1">
          <a:blip r:embed="rId3">
            <a:alphaModFix/>
          </a:blip>
          <a:srcRect/>
          <a:stretch/>
        </p:blipFill>
        <p:spPr>
          <a:xfrm>
            <a:off x="4377334" y="4053016"/>
            <a:ext cx="3437332" cy="1931859"/>
          </a:xfrm>
          <a:prstGeom prst="rect">
            <a:avLst/>
          </a:prstGeom>
          <a:noFill/>
          <a:ln>
            <a:noFill/>
          </a:ln>
        </p:spPr>
      </p:pic>
    </p:spTree>
    <p:extLst>
      <p:ext uri="{BB962C8B-B14F-4D97-AF65-F5344CB8AC3E}">
        <p14:creationId xmlns:p14="http://schemas.microsoft.com/office/powerpoint/2010/main" val="1486124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5" name="Google Shape;155;p9"/>
          <p:cNvSpPr txBox="1"/>
          <p:nvPr/>
        </p:nvSpPr>
        <p:spPr>
          <a:xfrm>
            <a:off x="0" y="13532"/>
            <a:ext cx="10858540" cy="1362856"/>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5708"/>
              <a:buFont typeface="Arial"/>
              <a:buNone/>
            </a:pPr>
            <a:r>
              <a:rPr lang="en-US" sz="4400" i="0" u="none" strike="noStrike" cap="none" dirty="0">
                <a:solidFill>
                  <a:schemeClr val="dk1"/>
                </a:solidFill>
                <a:latin typeface="+mj-lt"/>
                <a:ea typeface="Arial"/>
                <a:cs typeface="Arial"/>
                <a:sym typeface="Arial"/>
              </a:rPr>
              <a:t>Restaurant food waste management at the pre-service stage</a:t>
            </a:r>
            <a:endParaRPr sz="4400" i="0" u="none" strike="noStrike" cap="none" dirty="0">
              <a:solidFill>
                <a:srgbClr val="000000"/>
              </a:solidFill>
              <a:latin typeface="+mj-lt"/>
              <a:ea typeface="Arial"/>
              <a:cs typeface="Arial"/>
              <a:sym typeface="Arial"/>
            </a:endParaRPr>
          </a:p>
        </p:txBody>
      </p:sp>
      <p:sp>
        <p:nvSpPr>
          <p:cNvPr id="156" name="Google Shape;156;p9"/>
          <p:cNvSpPr txBox="1"/>
          <p:nvPr/>
        </p:nvSpPr>
        <p:spPr>
          <a:xfrm>
            <a:off x="239085" y="6060900"/>
            <a:ext cx="7194000" cy="26157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100" b="0" i="0" u="none" strike="noStrike" cap="none">
                <a:solidFill>
                  <a:schemeClr val="dk1"/>
                </a:solidFill>
                <a:latin typeface="Arial"/>
                <a:ea typeface="Arial"/>
                <a:cs typeface="Arial"/>
                <a:sym typeface="Arial"/>
              </a:rPr>
              <a:t>Source: </a:t>
            </a:r>
            <a:r>
              <a:rPr lang="en-US" sz="1100" b="0" i="0" u="sng" strike="noStrike" cap="none">
                <a:solidFill>
                  <a:schemeClr val="hlink"/>
                </a:solidFill>
                <a:latin typeface="Arial"/>
                <a:ea typeface="Arial"/>
                <a:cs typeface="Arial"/>
                <a:sym typeface="Arial"/>
                <a:hlinkClick r:id="rId3"/>
              </a:rPr>
              <a:t>https://get.apicbase.com/restaurant-food-waste-management-drive-down-costs/</a:t>
            </a:r>
            <a:endParaRPr sz="1100" b="0" i="0" u="sng" strike="noStrike" cap="none">
              <a:solidFill>
                <a:srgbClr val="1155CC"/>
              </a:solidFill>
              <a:latin typeface="Arial"/>
              <a:ea typeface="Arial"/>
              <a:cs typeface="Arial"/>
              <a:sym typeface="Arial"/>
            </a:endParaRPr>
          </a:p>
        </p:txBody>
      </p:sp>
      <p:grpSp>
        <p:nvGrpSpPr>
          <p:cNvPr id="157" name="Google Shape;157;p9"/>
          <p:cNvGrpSpPr/>
          <p:nvPr/>
        </p:nvGrpSpPr>
        <p:grpSpPr>
          <a:xfrm>
            <a:off x="3241273" y="1495286"/>
            <a:ext cx="5948122" cy="4546955"/>
            <a:chOff x="550005" y="1831"/>
            <a:chExt cx="1895502" cy="4546955"/>
          </a:xfrm>
        </p:grpSpPr>
        <p:sp>
          <p:nvSpPr>
            <p:cNvPr id="158" name="Google Shape;158;p9"/>
            <p:cNvSpPr/>
            <p:nvPr/>
          </p:nvSpPr>
          <p:spPr>
            <a:xfrm>
              <a:off x="550005" y="1831"/>
              <a:ext cx="1895502" cy="654289"/>
            </a:xfrm>
            <a:prstGeom prst="roundRect">
              <a:avLst>
                <a:gd name="adj" fmla="val 10000"/>
              </a:avLst>
            </a:prstGeom>
            <a:solidFill>
              <a:srgbClr val="92D05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ea typeface="Arial"/>
                <a:cs typeface="Arial"/>
                <a:sym typeface="Arial"/>
              </a:endParaRPr>
            </a:p>
          </p:txBody>
        </p:sp>
        <p:sp>
          <p:nvSpPr>
            <p:cNvPr id="159" name="Google Shape;159;p9"/>
            <p:cNvSpPr txBox="1"/>
            <p:nvPr/>
          </p:nvSpPr>
          <p:spPr>
            <a:xfrm>
              <a:off x="569168" y="20994"/>
              <a:ext cx="1857176" cy="615963"/>
            </a:xfrm>
            <a:prstGeom prst="rect">
              <a:avLst/>
            </a:prstGeom>
            <a:solidFill>
              <a:srgbClr val="7030A0"/>
            </a:solid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600" b="1" i="0" u="none" strike="noStrike" cap="none" dirty="0">
                  <a:solidFill>
                    <a:schemeClr val="bg1"/>
                  </a:solidFill>
                  <a:ea typeface="Arial"/>
                  <a:cs typeface="Arial"/>
                  <a:sym typeface="Arial"/>
                </a:rPr>
                <a:t>Operational level</a:t>
              </a:r>
              <a:endParaRPr sz="2600" b="1" i="0" u="none" strike="noStrike" cap="none" dirty="0">
                <a:solidFill>
                  <a:schemeClr val="bg1"/>
                </a:solidFill>
                <a:ea typeface="Arial"/>
                <a:cs typeface="Arial"/>
                <a:sym typeface="Arial"/>
              </a:endParaRPr>
            </a:p>
          </p:txBody>
        </p:sp>
        <p:sp>
          <p:nvSpPr>
            <p:cNvPr id="160" name="Google Shape;160;p9"/>
            <p:cNvSpPr/>
            <p:nvPr/>
          </p:nvSpPr>
          <p:spPr>
            <a:xfrm>
              <a:off x="739555" y="636956"/>
              <a:ext cx="189550" cy="560823"/>
            </a:xfrm>
            <a:custGeom>
              <a:avLst/>
              <a:gdLst/>
              <a:ahLst/>
              <a:cxnLst/>
              <a:rect l="l" t="t" r="r" b="b"/>
              <a:pathLst>
                <a:path w="120000" h="120000" extrusionOk="0">
                  <a:moveTo>
                    <a:pt x="0" y="0"/>
                  </a:moveTo>
                  <a:lnTo>
                    <a:pt x="0" y="120000"/>
                  </a:lnTo>
                  <a:lnTo>
                    <a:pt x="120000" y="120000"/>
                  </a:lnTo>
                </a:path>
              </a:pathLst>
            </a:custGeom>
            <a:noFill/>
            <a:ln w="25400" cap="flat" cmpd="sng">
              <a:solidFill>
                <a:srgbClr val="FFA145"/>
              </a:solidFill>
              <a:prstDash val="solid"/>
              <a:round/>
              <a:headEnd type="none" w="sm" len="sm"/>
              <a:tailEnd type="none" w="sm" len="sm"/>
            </a:ln>
          </p:spPr>
        </p:sp>
        <p:sp>
          <p:nvSpPr>
            <p:cNvPr id="161" name="Google Shape;161;p9"/>
            <p:cNvSpPr/>
            <p:nvPr/>
          </p:nvSpPr>
          <p:spPr>
            <a:xfrm>
              <a:off x="929105" y="929632"/>
              <a:ext cx="1424005" cy="654289"/>
            </a:xfrm>
            <a:prstGeom prst="roundRect">
              <a:avLst>
                <a:gd name="adj" fmla="val 10000"/>
              </a:avLst>
            </a:prstGeom>
            <a:solidFill>
              <a:schemeClr val="lt1">
                <a:alpha val="88235"/>
              </a:schemeClr>
            </a:solidFill>
            <a:ln w="25400" cap="flat" cmpd="sng">
              <a:solidFill>
                <a:srgbClr val="FAD63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ea typeface="Arial"/>
                <a:cs typeface="Arial"/>
                <a:sym typeface="Arial"/>
              </a:endParaRPr>
            </a:p>
          </p:txBody>
        </p:sp>
        <p:sp>
          <p:nvSpPr>
            <p:cNvPr id="162" name="Google Shape;162;p9"/>
            <p:cNvSpPr txBox="1"/>
            <p:nvPr/>
          </p:nvSpPr>
          <p:spPr>
            <a:xfrm>
              <a:off x="883073" y="940748"/>
              <a:ext cx="1385679" cy="615963"/>
            </a:xfrm>
            <a:prstGeom prst="rect">
              <a:avLst/>
            </a:prstGeom>
            <a:noFill/>
            <a:ln>
              <a:noFill/>
            </a:ln>
          </p:spPr>
          <p:txBody>
            <a:bodyPr spcFirstLastPara="1" wrap="square" lIns="34275" tIns="22850" rIns="34275"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000000"/>
                  </a:solidFill>
                  <a:ea typeface="Arial"/>
                  <a:cs typeface="Arial"/>
                  <a:sym typeface="Arial"/>
                </a:rPr>
                <a:t>Count stock</a:t>
              </a:r>
              <a:endParaRPr sz="1400" b="0" i="0" u="none" strike="noStrike" cap="none">
                <a:solidFill>
                  <a:srgbClr val="000000"/>
                </a:solidFill>
                <a:ea typeface="Arial"/>
                <a:cs typeface="Arial"/>
                <a:sym typeface="Arial"/>
              </a:endParaRPr>
            </a:p>
          </p:txBody>
        </p:sp>
        <p:sp>
          <p:nvSpPr>
            <p:cNvPr id="163" name="Google Shape;163;p9"/>
            <p:cNvSpPr/>
            <p:nvPr/>
          </p:nvSpPr>
          <p:spPr>
            <a:xfrm>
              <a:off x="739555" y="765970"/>
              <a:ext cx="189550" cy="1436481"/>
            </a:xfrm>
            <a:custGeom>
              <a:avLst/>
              <a:gdLst/>
              <a:ahLst/>
              <a:cxnLst/>
              <a:rect l="l" t="t" r="r" b="b"/>
              <a:pathLst>
                <a:path w="120000" h="120000" extrusionOk="0">
                  <a:moveTo>
                    <a:pt x="0" y="0"/>
                  </a:moveTo>
                  <a:lnTo>
                    <a:pt x="0" y="120000"/>
                  </a:lnTo>
                  <a:lnTo>
                    <a:pt x="120000" y="120000"/>
                  </a:lnTo>
                </a:path>
              </a:pathLst>
            </a:custGeom>
            <a:noFill/>
            <a:ln w="25400" cap="flat" cmpd="sng">
              <a:solidFill>
                <a:srgbClr val="FFA145"/>
              </a:solidFill>
              <a:prstDash val="solid"/>
              <a:round/>
              <a:headEnd type="none" w="sm" len="sm"/>
              <a:tailEnd type="none" w="sm" len="sm"/>
            </a:ln>
          </p:spPr>
        </p:sp>
        <p:sp>
          <p:nvSpPr>
            <p:cNvPr id="164" name="Google Shape;164;p9"/>
            <p:cNvSpPr/>
            <p:nvPr/>
          </p:nvSpPr>
          <p:spPr>
            <a:xfrm>
              <a:off x="929105" y="1884889"/>
              <a:ext cx="1420697" cy="654289"/>
            </a:xfrm>
            <a:prstGeom prst="roundRect">
              <a:avLst>
                <a:gd name="adj" fmla="val 10000"/>
              </a:avLst>
            </a:prstGeom>
            <a:solidFill>
              <a:schemeClr val="lt1">
                <a:alpha val="88235"/>
              </a:schemeClr>
            </a:solidFill>
            <a:ln w="25400" cap="flat" cmpd="sng">
              <a:solidFill>
                <a:srgbClr val="FBCE3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ea typeface="Arial"/>
                <a:cs typeface="Arial"/>
                <a:sym typeface="Arial"/>
              </a:endParaRPr>
            </a:p>
          </p:txBody>
        </p:sp>
        <p:sp>
          <p:nvSpPr>
            <p:cNvPr id="165" name="Google Shape;165;p9"/>
            <p:cNvSpPr txBox="1"/>
            <p:nvPr/>
          </p:nvSpPr>
          <p:spPr>
            <a:xfrm>
              <a:off x="907743" y="1913633"/>
              <a:ext cx="1382371" cy="615963"/>
            </a:xfrm>
            <a:prstGeom prst="rect">
              <a:avLst/>
            </a:prstGeom>
            <a:noFill/>
            <a:ln>
              <a:noFill/>
            </a:ln>
          </p:spPr>
          <p:txBody>
            <a:bodyPr spcFirstLastPara="1" wrap="square" lIns="34275" tIns="22850" rIns="34275"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000000"/>
                  </a:solidFill>
                  <a:ea typeface="Arial"/>
                  <a:cs typeface="Arial"/>
                  <a:sym typeface="Arial"/>
                </a:rPr>
                <a:t>Order accurately</a:t>
              </a:r>
              <a:endParaRPr sz="1800" b="0" i="0" u="none" strike="noStrike" cap="none">
                <a:solidFill>
                  <a:srgbClr val="000000"/>
                </a:solidFill>
                <a:ea typeface="Arial"/>
                <a:cs typeface="Arial"/>
                <a:sym typeface="Arial"/>
              </a:endParaRPr>
            </a:p>
          </p:txBody>
        </p:sp>
        <p:sp>
          <p:nvSpPr>
            <p:cNvPr id="166" name="Google Shape;166;p9"/>
            <p:cNvSpPr/>
            <p:nvPr/>
          </p:nvSpPr>
          <p:spPr>
            <a:xfrm>
              <a:off x="739555" y="686118"/>
              <a:ext cx="189550" cy="2560342"/>
            </a:xfrm>
            <a:custGeom>
              <a:avLst/>
              <a:gdLst/>
              <a:ahLst/>
              <a:cxnLst/>
              <a:rect l="l" t="t" r="r" b="b"/>
              <a:pathLst>
                <a:path w="120000" h="120000" extrusionOk="0">
                  <a:moveTo>
                    <a:pt x="0" y="0"/>
                  </a:moveTo>
                  <a:lnTo>
                    <a:pt x="0" y="120000"/>
                  </a:lnTo>
                  <a:lnTo>
                    <a:pt x="120000" y="120000"/>
                  </a:lnTo>
                </a:path>
              </a:pathLst>
            </a:custGeom>
            <a:noFill/>
            <a:ln w="25400" cap="flat" cmpd="sng">
              <a:solidFill>
                <a:srgbClr val="FFA145"/>
              </a:solidFill>
              <a:prstDash val="solid"/>
              <a:round/>
              <a:headEnd type="none" w="sm" len="sm"/>
              <a:tailEnd type="none" w="sm" len="sm"/>
            </a:ln>
          </p:spPr>
        </p:sp>
        <p:sp>
          <p:nvSpPr>
            <p:cNvPr id="167" name="Google Shape;167;p9"/>
            <p:cNvSpPr/>
            <p:nvPr/>
          </p:nvSpPr>
          <p:spPr>
            <a:xfrm>
              <a:off x="929105" y="2909483"/>
              <a:ext cx="1450711" cy="654289"/>
            </a:xfrm>
            <a:prstGeom prst="roundRect">
              <a:avLst>
                <a:gd name="adj" fmla="val 10000"/>
              </a:avLst>
            </a:prstGeom>
            <a:solidFill>
              <a:schemeClr val="lt1">
                <a:alpha val="88235"/>
              </a:schemeClr>
            </a:solidFill>
            <a:ln w="25400" cap="flat" cmpd="sng">
              <a:solidFill>
                <a:srgbClr val="FBC63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ea typeface="Arial"/>
                <a:cs typeface="Arial"/>
                <a:sym typeface="Arial"/>
              </a:endParaRPr>
            </a:p>
          </p:txBody>
        </p:sp>
        <p:sp>
          <p:nvSpPr>
            <p:cNvPr id="168" name="Google Shape;168;p9"/>
            <p:cNvSpPr txBox="1"/>
            <p:nvPr/>
          </p:nvSpPr>
          <p:spPr>
            <a:xfrm>
              <a:off x="948268" y="2879485"/>
              <a:ext cx="1412385" cy="615963"/>
            </a:xfrm>
            <a:prstGeom prst="rect">
              <a:avLst/>
            </a:prstGeom>
            <a:noFill/>
            <a:ln>
              <a:noFill/>
            </a:ln>
          </p:spPr>
          <p:txBody>
            <a:bodyPr spcFirstLastPara="1" wrap="square" lIns="34275" tIns="22850" rIns="34275"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000000"/>
                  </a:solidFill>
                  <a:ea typeface="Arial"/>
                  <a:cs typeface="Arial"/>
                  <a:sym typeface="Arial"/>
                </a:rPr>
                <a:t>Organise the equipment</a:t>
              </a:r>
              <a:endParaRPr sz="1800" b="0" i="0" u="none" strike="noStrike" cap="none">
                <a:solidFill>
                  <a:srgbClr val="000000"/>
                </a:solidFill>
                <a:ea typeface="Arial"/>
                <a:cs typeface="Arial"/>
                <a:sym typeface="Arial"/>
              </a:endParaRPr>
            </a:p>
          </p:txBody>
        </p:sp>
        <p:sp>
          <p:nvSpPr>
            <p:cNvPr id="169" name="Google Shape;169;p9"/>
            <p:cNvSpPr/>
            <p:nvPr/>
          </p:nvSpPr>
          <p:spPr>
            <a:xfrm>
              <a:off x="739555" y="675283"/>
              <a:ext cx="189550" cy="3575853"/>
            </a:xfrm>
            <a:custGeom>
              <a:avLst/>
              <a:gdLst/>
              <a:ahLst/>
              <a:cxnLst/>
              <a:rect l="l" t="t" r="r" b="b"/>
              <a:pathLst>
                <a:path w="120000" h="120000" extrusionOk="0">
                  <a:moveTo>
                    <a:pt x="0" y="0"/>
                  </a:moveTo>
                  <a:lnTo>
                    <a:pt x="0" y="120000"/>
                  </a:lnTo>
                  <a:lnTo>
                    <a:pt x="120000" y="120000"/>
                  </a:lnTo>
                </a:path>
              </a:pathLst>
            </a:custGeom>
            <a:noFill/>
            <a:ln w="25400" cap="flat" cmpd="sng">
              <a:solidFill>
                <a:srgbClr val="FFA145"/>
              </a:solidFill>
              <a:prstDash val="solid"/>
              <a:round/>
              <a:headEnd type="none" w="sm" len="sm"/>
              <a:tailEnd type="none" w="sm" len="sm"/>
            </a:ln>
          </p:spPr>
        </p:sp>
        <p:sp>
          <p:nvSpPr>
            <p:cNvPr id="170" name="Google Shape;170;p9"/>
            <p:cNvSpPr/>
            <p:nvPr/>
          </p:nvSpPr>
          <p:spPr>
            <a:xfrm>
              <a:off x="929105" y="3894497"/>
              <a:ext cx="1430245" cy="654289"/>
            </a:xfrm>
            <a:prstGeom prst="roundRect">
              <a:avLst>
                <a:gd name="adj" fmla="val 10000"/>
              </a:avLst>
            </a:prstGeom>
            <a:solidFill>
              <a:schemeClr val="lt1">
                <a:alpha val="88235"/>
              </a:schemeClr>
            </a:solidFill>
            <a:ln w="25400" cap="flat" cmpd="sng">
              <a:solidFill>
                <a:srgbClr val="FCBE3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ea typeface="Arial"/>
                <a:cs typeface="Arial"/>
                <a:sym typeface="Arial"/>
              </a:endParaRPr>
            </a:p>
          </p:txBody>
        </p:sp>
        <p:sp>
          <p:nvSpPr>
            <p:cNvPr id="171" name="Google Shape;171;p9"/>
            <p:cNvSpPr txBox="1"/>
            <p:nvPr/>
          </p:nvSpPr>
          <p:spPr>
            <a:xfrm>
              <a:off x="948268" y="3913660"/>
              <a:ext cx="1391919" cy="615963"/>
            </a:xfrm>
            <a:prstGeom prst="rect">
              <a:avLst/>
            </a:prstGeom>
            <a:noFill/>
            <a:ln>
              <a:noFill/>
            </a:ln>
          </p:spPr>
          <p:txBody>
            <a:bodyPr spcFirstLastPara="1" wrap="square" lIns="34275" tIns="22850" rIns="34275"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000000"/>
                  </a:solidFill>
                  <a:ea typeface="Arial"/>
                  <a:cs typeface="Arial"/>
                  <a:sym typeface="Arial"/>
                </a:rPr>
                <a:t>Train staff</a:t>
              </a:r>
              <a:endParaRPr sz="1800" b="0" i="0" u="none" strike="noStrike" cap="none">
                <a:solidFill>
                  <a:srgbClr val="000000"/>
                </a:solidFill>
                <a:ea typeface="Arial"/>
                <a:cs typeface="Arial"/>
                <a:sym typeface="Arial"/>
              </a:endParaRPr>
            </a:p>
          </p:txBody>
        </p:sp>
      </p:grpSp>
    </p:spTree>
    <p:extLst>
      <p:ext uri="{BB962C8B-B14F-4D97-AF65-F5344CB8AC3E}">
        <p14:creationId xmlns:p14="http://schemas.microsoft.com/office/powerpoint/2010/main" val="3557416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F081A-0010-ED83-497F-60C6F514041E}"/>
              </a:ext>
            </a:extLst>
          </p:cNvPr>
          <p:cNvSpPr>
            <a:spLocks noGrp="1"/>
          </p:cNvSpPr>
          <p:nvPr>
            <p:ph type="title"/>
          </p:nvPr>
        </p:nvSpPr>
        <p:spPr/>
        <p:txBody>
          <a:bodyPr>
            <a:normAutofit/>
          </a:bodyPr>
          <a:lstStyle/>
          <a:p>
            <a:r>
              <a:rPr lang="en-US" dirty="0"/>
              <a:t>Module aims</a:t>
            </a:r>
          </a:p>
        </p:txBody>
      </p:sp>
      <p:sp>
        <p:nvSpPr>
          <p:cNvPr id="3" name="Content Placeholder 2">
            <a:extLst>
              <a:ext uri="{FF2B5EF4-FFF2-40B4-BE49-F238E27FC236}">
                <a16:creationId xmlns:a16="http://schemas.microsoft.com/office/drawing/2014/main" id="{28A84B3F-DE06-3850-8AED-AF7DBCFBBA62}"/>
              </a:ext>
            </a:extLst>
          </p:cNvPr>
          <p:cNvSpPr>
            <a:spLocks noGrp="1"/>
          </p:cNvSpPr>
          <p:nvPr>
            <p:ph idx="1"/>
          </p:nvPr>
        </p:nvSpPr>
        <p:spPr/>
        <p:txBody>
          <a:bodyPr/>
          <a:lstStyle/>
          <a:p>
            <a:pPr marL="0" lvl="0" indent="0">
              <a:buNone/>
            </a:pPr>
            <a:r>
              <a:rPr lang="en-US" dirty="0"/>
              <a:t>The aim of this module is to introduce to participants opportunities to reduce food waste during the different pre and post hospitality services stages by allocating the tasks between particular staff groups</a:t>
            </a:r>
          </a:p>
        </p:txBody>
      </p:sp>
      <p:graphicFrame>
        <p:nvGraphicFramePr>
          <p:cNvPr id="4" name="Table 4">
            <a:extLst>
              <a:ext uri="{FF2B5EF4-FFF2-40B4-BE49-F238E27FC236}">
                <a16:creationId xmlns:a16="http://schemas.microsoft.com/office/drawing/2014/main" id="{13076FE9-E7C7-3282-698B-EE4725313711}"/>
              </a:ext>
            </a:extLst>
          </p:cNvPr>
          <p:cNvGraphicFramePr>
            <a:graphicFrameLocks noGrp="1"/>
          </p:cNvGraphicFramePr>
          <p:nvPr>
            <p:extLst>
              <p:ext uri="{D42A27DB-BD31-4B8C-83A1-F6EECF244321}">
                <p14:modId xmlns:p14="http://schemas.microsoft.com/office/powerpoint/2010/main" val="3224694208"/>
              </p:ext>
            </p:extLst>
          </p:nvPr>
        </p:nvGraphicFramePr>
        <p:xfrm>
          <a:off x="731837" y="2548465"/>
          <a:ext cx="10389244" cy="2103120"/>
        </p:xfrm>
        <a:graphic>
          <a:graphicData uri="http://schemas.openxmlformats.org/drawingml/2006/table">
            <a:tbl>
              <a:tblPr firstRow="1" bandRow="1">
                <a:tableStyleId>{5C22544A-7EE6-4342-B048-85BDC9FD1C3A}</a:tableStyleId>
              </a:tblPr>
              <a:tblGrid>
                <a:gridCol w="2597311">
                  <a:extLst>
                    <a:ext uri="{9D8B030D-6E8A-4147-A177-3AD203B41FA5}">
                      <a16:colId xmlns:a16="http://schemas.microsoft.com/office/drawing/2014/main" val="684313555"/>
                    </a:ext>
                  </a:extLst>
                </a:gridCol>
                <a:gridCol w="2597311">
                  <a:extLst>
                    <a:ext uri="{9D8B030D-6E8A-4147-A177-3AD203B41FA5}">
                      <a16:colId xmlns:a16="http://schemas.microsoft.com/office/drawing/2014/main" val="1940640796"/>
                    </a:ext>
                  </a:extLst>
                </a:gridCol>
                <a:gridCol w="2597311">
                  <a:extLst>
                    <a:ext uri="{9D8B030D-6E8A-4147-A177-3AD203B41FA5}">
                      <a16:colId xmlns:a16="http://schemas.microsoft.com/office/drawing/2014/main" val="3038142780"/>
                    </a:ext>
                  </a:extLst>
                </a:gridCol>
                <a:gridCol w="2597311">
                  <a:extLst>
                    <a:ext uri="{9D8B030D-6E8A-4147-A177-3AD203B41FA5}">
                      <a16:colId xmlns:a16="http://schemas.microsoft.com/office/drawing/2014/main" val="3087502808"/>
                    </a:ext>
                  </a:extLst>
                </a:gridCol>
              </a:tblGrid>
              <a:tr h="343016">
                <a:tc>
                  <a:txBody>
                    <a:bodyPr/>
                    <a:lstStyle/>
                    <a:p>
                      <a:pPr algn="ctr"/>
                      <a:r>
                        <a:rPr lang="en-US" dirty="0"/>
                        <a:t>4.1</a:t>
                      </a:r>
                    </a:p>
                  </a:txBody>
                  <a:tcPr/>
                </a:tc>
                <a:tc>
                  <a:txBody>
                    <a:bodyPr/>
                    <a:lstStyle/>
                    <a:p>
                      <a:pPr algn="ctr"/>
                      <a:r>
                        <a:rPr lang="en-US" dirty="0"/>
                        <a:t>4.2</a:t>
                      </a:r>
                    </a:p>
                  </a:txBody>
                  <a:tcPr/>
                </a:tc>
                <a:tc>
                  <a:txBody>
                    <a:bodyPr/>
                    <a:lstStyle/>
                    <a:p>
                      <a:pPr algn="ctr"/>
                      <a:r>
                        <a:rPr lang="en-US" dirty="0"/>
                        <a:t>4.3</a:t>
                      </a:r>
                    </a:p>
                  </a:txBody>
                  <a:tcPr/>
                </a:tc>
                <a:tc>
                  <a:txBody>
                    <a:bodyPr/>
                    <a:lstStyle/>
                    <a:p>
                      <a:pPr algn="ctr"/>
                      <a:r>
                        <a:rPr lang="en-US" dirty="0"/>
                        <a:t>4.4</a:t>
                      </a:r>
                    </a:p>
                  </a:txBody>
                  <a:tcPr/>
                </a:tc>
                <a:extLst>
                  <a:ext uri="{0D108BD9-81ED-4DB2-BD59-A6C34878D82A}">
                    <a16:rowId xmlns:a16="http://schemas.microsoft.com/office/drawing/2014/main" val="683742618"/>
                  </a:ext>
                </a:extLst>
              </a:tr>
              <a:tr h="1343782">
                <a:tc>
                  <a:txBody>
                    <a:bodyPr/>
                    <a:lstStyle/>
                    <a:p>
                      <a:r>
                        <a:rPr lang="en-US" dirty="0"/>
                        <a:t>Define the operational tasks to reduce the food waste in the pre-service stage</a:t>
                      </a:r>
                    </a:p>
                    <a:p>
                      <a:endParaRPr lang="en-US" dirty="0"/>
                    </a:p>
                  </a:txBody>
                  <a:tcPr/>
                </a:tc>
                <a:tc>
                  <a:txBody>
                    <a:bodyPr/>
                    <a:lstStyle/>
                    <a:p>
                      <a:r>
                        <a:rPr lang="en-US" dirty="0"/>
                        <a:t>Encourage kitchen staff to be involved in food waste reduction during the pre-service stage</a:t>
                      </a:r>
                    </a:p>
                    <a:p>
                      <a:endParaRPr lang="en-US" dirty="0"/>
                    </a:p>
                  </a:txBody>
                  <a:tcPr/>
                </a:tc>
                <a:tc>
                  <a:txBody>
                    <a:bodyPr/>
                    <a:lstStyle/>
                    <a:p>
                      <a:r>
                        <a:rPr lang="en-US" dirty="0"/>
                        <a:t>Spot the areas of action for both operational and kitchen staff to reduce food waste in the post-service stage</a:t>
                      </a:r>
                    </a:p>
                    <a:p>
                      <a:endParaRPr lang="en-US" dirty="0"/>
                    </a:p>
                  </a:txBody>
                  <a:tcPr/>
                </a:tc>
                <a:tc>
                  <a:txBody>
                    <a:bodyPr/>
                    <a:lstStyle/>
                    <a:p>
                      <a:r>
                        <a:rPr lang="en-US" dirty="0"/>
                        <a:t>Highlight the importance of service staff to reduce food waste in both stages </a:t>
                      </a:r>
                    </a:p>
                    <a:p>
                      <a:endParaRPr lang="en-US" dirty="0"/>
                    </a:p>
                  </a:txBody>
                  <a:tcPr/>
                </a:tc>
                <a:extLst>
                  <a:ext uri="{0D108BD9-81ED-4DB2-BD59-A6C34878D82A}">
                    <a16:rowId xmlns:a16="http://schemas.microsoft.com/office/drawing/2014/main" val="2812337232"/>
                  </a:ext>
                </a:extLst>
              </a:tr>
            </a:tbl>
          </a:graphicData>
        </a:graphic>
      </p:graphicFrame>
    </p:spTree>
    <p:extLst>
      <p:ext uri="{BB962C8B-B14F-4D97-AF65-F5344CB8AC3E}">
        <p14:creationId xmlns:p14="http://schemas.microsoft.com/office/powerpoint/2010/main" val="40422942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7" name="Google Shape;177;p29"/>
          <p:cNvSpPr txBox="1"/>
          <p:nvPr/>
        </p:nvSpPr>
        <p:spPr>
          <a:xfrm>
            <a:off x="0" y="190052"/>
            <a:ext cx="11777400" cy="782400"/>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000000"/>
              </a:buClr>
              <a:buSzPts val="2800"/>
              <a:buFont typeface="Arial"/>
              <a:buNone/>
            </a:pPr>
            <a:r>
              <a:rPr lang="en-US" sz="4400" i="0" u="none" strike="noStrike" cap="none">
                <a:solidFill>
                  <a:schemeClr val="dk1"/>
                </a:solidFill>
                <a:latin typeface="+mj-lt"/>
                <a:ea typeface="Arial"/>
                <a:cs typeface="Arial"/>
                <a:sym typeface="Arial"/>
              </a:rPr>
              <a:t>Operational level</a:t>
            </a:r>
            <a:endParaRPr sz="4400" i="0" u="none" strike="noStrike" cap="none">
              <a:solidFill>
                <a:srgbClr val="000000"/>
              </a:solidFill>
              <a:latin typeface="+mj-lt"/>
              <a:ea typeface="Arial"/>
              <a:cs typeface="Arial"/>
              <a:sym typeface="Arial"/>
            </a:endParaRPr>
          </a:p>
        </p:txBody>
      </p:sp>
      <p:sp>
        <p:nvSpPr>
          <p:cNvPr id="178" name="Google Shape;178;p29"/>
          <p:cNvSpPr txBox="1"/>
          <p:nvPr/>
        </p:nvSpPr>
        <p:spPr>
          <a:xfrm>
            <a:off x="233986" y="1225541"/>
            <a:ext cx="6838800" cy="47089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303030"/>
                </a:solidFill>
                <a:ea typeface="Arial"/>
                <a:cs typeface="Arial"/>
                <a:sym typeface="Arial"/>
              </a:rPr>
              <a:t>Failures in the restaurants operation leads to operational inefficiencies such as understaffing and poor inventory control both of which can lead to food waste. It is the operational level to ensure staff management, training, compliance and finances.</a:t>
            </a:r>
            <a:endParaRPr sz="1400" b="0" i="0" u="none" strike="noStrike" cap="none" dirty="0">
              <a:solidFill>
                <a:srgbClr val="303030"/>
              </a:solidFill>
              <a:ea typeface="Arial"/>
              <a:cs typeface="Arial"/>
              <a:sym typeface="Arial"/>
            </a:endParaRPr>
          </a:p>
          <a:p>
            <a:pPr marL="285750" marR="0" lvl="0" indent="-158750" algn="l" rtl="0">
              <a:lnSpc>
                <a:spcPct val="100000"/>
              </a:lnSpc>
              <a:spcBef>
                <a:spcPts val="0"/>
              </a:spcBef>
              <a:spcAft>
                <a:spcPts val="0"/>
              </a:spcAft>
              <a:buClr>
                <a:srgbClr val="000000"/>
              </a:buClr>
              <a:buSzPts val="2000"/>
              <a:buFont typeface="Arial"/>
              <a:buNone/>
            </a:pPr>
            <a:endParaRPr sz="2000" b="0" i="0" u="none" strike="noStrike" cap="none" dirty="0">
              <a:solidFill>
                <a:srgbClr val="303030"/>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303030"/>
                </a:solidFill>
                <a:ea typeface="Arial"/>
                <a:cs typeface="Arial"/>
                <a:sym typeface="Arial"/>
              </a:rPr>
              <a:t>At this level it is vital you ensure:</a:t>
            </a:r>
            <a:endParaRPr sz="1400" b="0" i="0" u="none" strike="noStrike" cap="none" dirty="0">
              <a:solidFill>
                <a:srgbClr val="303030"/>
              </a:solidFill>
              <a:ea typeface="Arial"/>
              <a:cs typeface="Arial"/>
              <a:sym typeface="Arial"/>
            </a:endParaRPr>
          </a:p>
          <a:p>
            <a:pPr marL="285750" marR="0" lvl="0" indent="-158750" algn="l" rtl="0">
              <a:lnSpc>
                <a:spcPct val="100000"/>
              </a:lnSpc>
              <a:spcBef>
                <a:spcPts val="0"/>
              </a:spcBef>
              <a:spcAft>
                <a:spcPts val="0"/>
              </a:spcAft>
              <a:buClr>
                <a:srgbClr val="000000"/>
              </a:buClr>
              <a:buSzPts val="2000"/>
              <a:buFont typeface="Arial"/>
              <a:buNone/>
            </a:pPr>
            <a:endParaRPr sz="2000" b="0" i="0" u="none" strike="noStrike" cap="none" dirty="0">
              <a:solidFill>
                <a:srgbClr val="303030"/>
              </a:solidFill>
              <a:ea typeface="Arial"/>
              <a:cs typeface="Arial"/>
              <a:sym typeface="Arial"/>
            </a:endParaRPr>
          </a:p>
          <a:p>
            <a:pPr marL="285750" marR="0" lvl="0" indent="-285750" algn="l" rtl="0">
              <a:lnSpc>
                <a:spcPct val="100000"/>
              </a:lnSpc>
              <a:spcBef>
                <a:spcPts val="0"/>
              </a:spcBef>
              <a:spcAft>
                <a:spcPts val="0"/>
              </a:spcAft>
              <a:buClr>
                <a:srgbClr val="303030"/>
              </a:buClr>
              <a:buSzPts val="2000"/>
              <a:buFont typeface="Arial"/>
              <a:buChar char="•"/>
            </a:pPr>
            <a:r>
              <a:rPr lang="en-US" sz="2000" b="0" i="0" u="none" strike="noStrike" cap="none" dirty="0">
                <a:solidFill>
                  <a:srgbClr val="303030"/>
                </a:solidFill>
                <a:ea typeface="Arial"/>
                <a:cs typeface="Arial"/>
                <a:sym typeface="Arial"/>
              </a:rPr>
              <a:t>you build value-driven relationships with your staff</a:t>
            </a:r>
            <a:endParaRPr sz="1400" b="0" i="0" u="none" strike="noStrike" cap="none" dirty="0">
              <a:solidFill>
                <a:srgbClr val="303030"/>
              </a:solidFill>
              <a:ea typeface="Arial"/>
              <a:cs typeface="Arial"/>
              <a:sym typeface="Arial"/>
            </a:endParaRPr>
          </a:p>
          <a:p>
            <a:pPr marL="285750" marR="0" lvl="0" indent="-158750" algn="l" rtl="0">
              <a:lnSpc>
                <a:spcPct val="100000"/>
              </a:lnSpc>
              <a:spcBef>
                <a:spcPts val="0"/>
              </a:spcBef>
              <a:spcAft>
                <a:spcPts val="0"/>
              </a:spcAft>
              <a:buClr>
                <a:srgbClr val="000000"/>
              </a:buClr>
              <a:buSzPts val="2000"/>
              <a:buFont typeface="Arial"/>
              <a:buNone/>
            </a:pPr>
            <a:endParaRPr sz="2000" b="0" i="0" u="none" strike="noStrike" cap="none" dirty="0">
              <a:solidFill>
                <a:srgbClr val="303030"/>
              </a:solidFill>
              <a:ea typeface="Arial"/>
              <a:cs typeface="Arial"/>
              <a:sym typeface="Arial"/>
            </a:endParaRPr>
          </a:p>
          <a:p>
            <a:pPr marL="285750" marR="0" lvl="0" indent="-285750" algn="l" rtl="0">
              <a:lnSpc>
                <a:spcPct val="100000"/>
              </a:lnSpc>
              <a:spcBef>
                <a:spcPts val="0"/>
              </a:spcBef>
              <a:spcAft>
                <a:spcPts val="0"/>
              </a:spcAft>
              <a:buClr>
                <a:srgbClr val="303030"/>
              </a:buClr>
              <a:buSzPts val="2000"/>
              <a:buFont typeface="Arial"/>
              <a:buChar char="•"/>
            </a:pPr>
            <a:r>
              <a:rPr lang="en-US" sz="2000" b="0" i="0" u="none" strike="noStrike" cap="none" dirty="0">
                <a:solidFill>
                  <a:srgbClr val="303030"/>
                </a:solidFill>
                <a:ea typeface="Arial"/>
                <a:cs typeface="Arial"/>
                <a:sym typeface="Arial"/>
              </a:rPr>
              <a:t>create an operational system that everyone can follow</a:t>
            </a:r>
            <a:endParaRPr sz="1400" b="0" i="0" u="none" strike="noStrike" cap="none" dirty="0">
              <a:solidFill>
                <a:srgbClr val="303030"/>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303030"/>
                </a:solidFill>
                <a:ea typeface="Arial"/>
                <a:cs typeface="Arial"/>
                <a:sym typeface="Arial"/>
              </a:rPr>
              <a:t> </a:t>
            </a:r>
            <a:endParaRPr sz="1400" b="0" i="0" u="none" strike="noStrike" cap="none" dirty="0">
              <a:solidFill>
                <a:srgbClr val="303030"/>
              </a:solidFill>
              <a:ea typeface="Arial"/>
              <a:cs typeface="Arial"/>
              <a:sym typeface="Arial"/>
            </a:endParaRPr>
          </a:p>
          <a:p>
            <a:pPr marL="285750" marR="0" lvl="0" indent="-285750" algn="l" rtl="0">
              <a:lnSpc>
                <a:spcPct val="100000"/>
              </a:lnSpc>
              <a:spcBef>
                <a:spcPts val="0"/>
              </a:spcBef>
              <a:spcAft>
                <a:spcPts val="0"/>
              </a:spcAft>
              <a:buClr>
                <a:srgbClr val="303030"/>
              </a:buClr>
              <a:buSzPts val="2000"/>
              <a:buFont typeface="Arial"/>
              <a:buChar char="•"/>
            </a:pPr>
            <a:r>
              <a:rPr lang="en-US" sz="2000" b="0" i="0" u="none" strike="noStrike" cap="none" dirty="0">
                <a:solidFill>
                  <a:srgbClr val="303030"/>
                </a:solidFill>
                <a:ea typeface="Arial"/>
                <a:cs typeface="Arial"/>
                <a:sym typeface="Arial"/>
              </a:rPr>
              <a:t>staff are trained well to ensure compliance </a:t>
            </a:r>
            <a:endParaRPr sz="1400" b="0" i="0" u="none" strike="noStrike" cap="none" dirty="0">
              <a:solidFill>
                <a:srgbClr val="303030"/>
              </a:solidFill>
              <a:ea typeface="Arial"/>
              <a:cs typeface="Arial"/>
              <a:sym typeface="Arial"/>
            </a:endParaRPr>
          </a:p>
          <a:p>
            <a:pPr marL="285750" marR="0" lvl="0" indent="-158750" algn="l" rtl="0">
              <a:lnSpc>
                <a:spcPct val="100000"/>
              </a:lnSpc>
              <a:spcBef>
                <a:spcPts val="0"/>
              </a:spcBef>
              <a:spcAft>
                <a:spcPts val="0"/>
              </a:spcAft>
              <a:buClr>
                <a:srgbClr val="000000"/>
              </a:buClr>
              <a:buSzPts val="2000"/>
              <a:buFont typeface="Arial"/>
              <a:buNone/>
            </a:pPr>
            <a:endParaRPr sz="2000" b="0" i="0" u="none" strike="noStrike" cap="none" dirty="0">
              <a:solidFill>
                <a:srgbClr val="303030"/>
              </a:solidFill>
              <a:ea typeface="Arial"/>
              <a:cs typeface="Arial"/>
              <a:sym typeface="Arial"/>
            </a:endParaRPr>
          </a:p>
          <a:p>
            <a:pPr marL="285750" marR="0" lvl="0" indent="-285750" algn="l" rtl="0">
              <a:lnSpc>
                <a:spcPct val="100000"/>
              </a:lnSpc>
              <a:spcBef>
                <a:spcPts val="0"/>
              </a:spcBef>
              <a:spcAft>
                <a:spcPts val="0"/>
              </a:spcAft>
              <a:buClr>
                <a:srgbClr val="303030"/>
              </a:buClr>
              <a:buSzPts val="2000"/>
              <a:buFont typeface="Arial"/>
              <a:buChar char="•"/>
            </a:pPr>
            <a:r>
              <a:rPr lang="en-US" sz="2000" b="0" i="0" u="none" strike="noStrike" cap="none" dirty="0">
                <a:solidFill>
                  <a:srgbClr val="303030"/>
                </a:solidFill>
                <a:ea typeface="Arial"/>
                <a:cs typeface="Arial"/>
                <a:sym typeface="Arial"/>
              </a:rPr>
              <a:t>leveraging operations such as food waste calculating to </a:t>
            </a:r>
            <a:r>
              <a:rPr lang="en-US" sz="2000" b="0" i="0" u="none" strike="noStrike" cap="none" dirty="0" err="1">
                <a:solidFill>
                  <a:srgbClr val="303030"/>
                </a:solidFill>
                <a:ea typeface="Arial"/>
                <a:cs typeface="Arial"/>
                <a:sym typeface="Arial"/>
              </a:rPr>
              <a:t>minimise</a:t>
            </a:r>
            <a:r>
              <a:rPr lang="en-US" sz="2000" b="0" i="0" u="none" strike="noStrike" cap="none" dirty="0">
                <a:solidFill>
                  <a:srgbClr val="303030"/>
                </a:solidFill>
                <a:ea typeface="Arial"/>
                <a:cs typeface="Arial"/>
                <a:sym typeface="Arial"/>
              </a:rPr>
              <a:t> food waste and providing the tools</a:t>
            </a:r>
            <a:endParaRPr sz="1400" b="0" i="0" u="none" strike="noStrike" cap="none" dirty="0">
              <a:solidFill>
                <a:srgbClr val="303030"/>
              </a:solidFill>
              <a:ea typeface="Arial"/>
              <a:cs typeface="Arial"/>
              <a:sym typeface="Arial"/>
            </a:endParaRPr>
          </a:p>
        </p:txBody>
      </p:sp>
      <p:pic>
        <p:nvPicPr>
          <p:cNvPr id="179" name="Google Shape;179;p29" descr="staff meeting at a restaurant wearing facemasks - restaurant staff meeting stock pictures, royalty-free photos &amp; images"/>
          <p:cNvPicPr preferRelativeResize="0"/>
          <p:nvPr/>
        </p:nvPicPr>
        <p:blipFill rotWithShape="1">
          <a:blip r:embed="rId3">
            <a:alphaModFix/>
          </a:blip>
          <a:srcRect/>
          <a:stretch/>
        </p:blipFill>
        <p:spPr>
          <a:xfrm>
            <a:off x="7072786" y="1927425"/>
            <a:ext cx="4957763" cy="3305175"/>
          </a:xfrm>
          <a:prstGeom prst="rect">
            <a:avLst/>
          </a:prstGeom>
          <a:noFill/>
          <a:ln>
            <a:noFill/>
          </a:ln>
        </p:spPr>
      </p:pic>
    </p:spTree>
    <p:extLst>
      <p:ext uri="{BB962C8B-B14F-4D97-AF65-F5344CB8AC3E}">
        <p14:creationId xmlns:p14="http://schemas.microsoft.com/office/powerpoint/2010/main" val="40822387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5" name="Google Shape;185;p54"/>
          <p:cNvSpPr txBox="1"/>
          <p:nvPr/>
        </p:nvSpPr>
        <p:spPr>
          <a:xfrm>
            <a:off x="192776" y="80817"/>
            <a:ext cx="11806447" cy="1134723"/>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Clr>
                <a:srgbClr val="000000"/>
              </a:buClr>
              <a:buSzPts val="4000"/>
              <a:buFont typeface="Arial"/>
              <a:buNone/>
            </a:pPr>
            <a:r>
              <a:rPr lang="en-US" sz="4400" i="0" u="none" strike="noStrike" cap="none" dirty="0">
                <a:solidFill>
                  <a:schemeClr val="dk1"/>
                </a:solidFill>
                <a:latin typeface="+mj-lt"/>
                <a:ea typeface="Arial"/>
                <a:cs typeface="Arial"/>
                <a:sym typeface="Arial"/>
              </a:rPr>
              <a:t>How can stock management help to reduce food waste? </a:t>
            </a:r>
            <a:endParaRPr sz="4400" i="0" u="none" strike="noStrike" cap="none" dirty="0">
              <a:solidFill>
                <a:schemeClr val="dk1"/>
              </a:solidFill>
              <a:latin typeface="+mj-lt"/>
              <a:ea typeface="Arial"/>
              <a:cs typeface="Arial"/>
              <a:sym typeface="Arial"/>
            </a:endParaRPr>
          </a:p>
        </p:txBody>
      </p:sp>
      <p:sp>
        <p:nvSpPr>
          <p:cNvPr id="2" name="Oval 1">
            <a:extLst>
              <a:ext uri="{FF2B5EF4-FFF2-40B4-BE49-F238E27FC236}">
                <a16:creationId xmlns:a16="http://schemas.microsoft.com/office/drawing/2014/main" id="{2CE34D10-5ABB-97B0-D40E-F8C3518097FD}"/>
              </a:ext>
            </a:extLst>
          </p:cNvPr>
          <p:cNvSpPr/>
          <p:nvPr/>
        </p:nvSpPr>
        <p:spPr>
          <a:xfrm>
            <a:off x="518984" y="2780270"/>
            <a:ext cx="1853514" cy="18535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0" i="0" u="none" strike="noStrike" cap="none" dirty="0">
                <a:solidFill>
                  <a:schemeClr val="bg1"/>
                </a:solidFill>
                <a:ea typeface="Arial"/>
                <a:cs typeface="Arial"/>
                <a:sym typeface="Arial"/>
              </a:rPr>
              <a:t>Assign the team member to keep a regular stock inventory and prevention</a:t>
            </a:r>
          </a:p>
          <a:p>
            <a:pPr algn="ctr"/>
            <a:endParaRPr lang="en-US" sz="1000" dirty="0">
              <a:solidFill>
                <a:schemeClr val="bg1"/>
              </a:solidFill>
            </a:endParaRPr>
          </a:p>
        </p:txBody>
      </p:sp>
      <p:sp>
        <p:nvSpPr>
          <p:cNvPr id="3" name="Oval 2">
            <a:extLst>
              <a:ext uri="{FF2B5EF4-FFF2-40B4-BE49-F238E27FC236}">
                <a16:creationId xmlns:a16="http://schemas.microsoft.com/office/drawing/2014/main" id="{49B04C87-0303-0DC7-49A6-6B5AEE4219A9}"/>
              </a:ext>
            </a:extLst>
          </p:cNvPr>
          <p:cNvSpPr/>
          <p:nvPr/>
        </p:nvSpPr>
        <p:spPr>
          <a:xfrm>
            <a:off x="9819501" y="2780270"/>
            <a:ext cx="1853514" cy="18535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0" i="0" u="none" strike="noStrike" cap="none" dirty="0">
                <a:solidFill>
                  <a:schemeClr val="bg1"/>
                </a:solidFill>
                <a:ea typeface="Arial"/>
                <a:cs typeface="Arial"/>
                <a:sym typeface="Arial"/>
              </a:rPr>
              <a:t>Store products according to guidance by </a:t>
            </a:r>
            <a:r>
              <a:rPr lang="en-US" sz="1400" b="0" i="0" u="none" strike="noStrike" cap="none" dirty="0">
                <a:solidFill>
                  <a:schemeClr val="bg1"/>
                </a:solidFill>
                <a:ea typeface="Arial"/>
                <a:cs typeface="Arial"/>
                <a:sym typeface="Arial"/>
                <a:hlinkClick r:id="rId3">
                  <a:extLst>
                    <a:ext uri="{A12FA001-AC4F-418D-AE19-62706E023703}">
                      <ahyp:hlinkClr xmlns:ahyp="http://schemas.microsoft.com/office/drawing/2018/hyperlinkcolor" val="tx"/>
                    </a:ext>
                  </a:extLst>
                </a:hlinkClick>
              </a:rPr>
              <a:t>producer/</a:t>
            </a:r>
            <a:endParaRPr lang="en-US" sz="1400" b="0" i="0" u="sng" strike="noStrike" cap="none" dirty="0">
              <a:solidFill>
                <a:schemeClr val="bg1"/>
              </a:solidFill>
              <a:ea typeface="Arial"/>
              <a:cs typeface="Arial"/>
              <a:sym typeface="Arial"/>
              <a:hlinkClick r:id="rId3">
                <a:extLst>
                  <a:ext uri="{A12FA001-AC4F-418D-AE19-62706E023703}">
                    <ahyp:hlinkClr xmlns:ahyp="http://schemas.microsoft.com/office/drawing/2018/hyperlinkcolor" val="tx"/>
                  </a:ext>
                </a:extLst>
              </a:hlinkClick>
            </a:endParaRPr>
          </a:p>
          <a:p>
            <a:pPr algn="ctr"/>
            <a:r>
              <a:rPr lang="en-US" sz="1400" u="sng" dirty="0">
                <a:solidFill>
                  <a:schemeClr val="bg1"/>
                </a:solidFill>
                <a:ea typeface="Arial"/>
                <a:cs typeface="Arial"/>
                <a:sym typeface="Arial"/>
                <a:hlinkClick r:id="rId3">
                  <a:extLst>
                    <a:ext uri="{A12FA001-AC4F-418D-AE19-62706E023703}">
                      <ahyp:hlinkClr xmlns:ahyp="http://schemas.microsoft.com/office/drawing/2018/hyperlinkcolor" val="tx"/>
                    </a:ext>
                  </a:extLst>
                </a:hlinkClick>
              </a:rPr>
              <a:t>manufacturer</a:t>
            </a:r>
            <a:endParaRPr lang="en-US" sz="1400" b="0" i="0" u="sng" strike="noStrike" cap="none" dirty="0">
              <a:solidFill>
                <a:schemeClr val="bg1"/>
              </a:solidFill>
              <a:ea typeface="Arial"/>
              <a:cs typeface="Arial"/>
              <a:sym typeface="Arial"/>
            </a:endParaRPr>
          </a:p>
          <a:p>
            <a:pPr algn="ctr"/>
            <a:endParaRPr lang="en-US" sz="1400" dirty="0">
              <a:solidFill>
                <a:schemeClr val="bg1"/>
              </a:solidFill>
            </a:endParaRPr>
          </a:p>
        </p:txBody>
      </p:sp>
      <p:sp>
        <p:nvSpPr>
          <p:cNvPr id="4" name="Oval 3">
            <a:extLst>
              <a:ext uri="{FF2B5EF4-FFF2-40B4-BE49-F238E27FC236}">
                <a16:creationId xmlns:a16="http://schemas.microsoft.com/office/drawing/2014/main" id="{7DEC37E4-B311-96DE-B69A-98D07D94C7B5}"/>
              </a:ext>
            </a:extLst>
          </p:cNvPr>
          <p:cNvSpPr/>
          <p:nvPr/>
        </p:nvSpPr>
        <p:spPr>
          <a:xfrm>
            <a:off x="5169243" y="2780270"/>
            <a:ext cx="1853514" cy="18535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0" i="0" u="none" strike="noStrike" cap="none" dirty="0">
                <a:solidFill>
                  <a:schemeClr val="bg1"/>
                </a:solidFill>
                <a:ea typeface="Arial"/>
                <a:cs typeface="Arial"/>
                <a:sym typeface="Arial"/>
              </a:rPr>
              <a:t>Rotate and check the dates – use the </a:t>
            </a:r>
            <a:r>
              <a:rPr lang="en-US" sz="1400" b="0" i="0" u="sng" strike="noStrike" cap="none" dirty="0">
                <a:solidFill>
                  <a:schemeClr val="bg1"/>
                </a:solidFill>
                <a:ea typeface="Arial"/>
                <a:cs typeface="Arial"/>
                <a:sym typeface="Arial"/>
                <a:hlinkClick r:id="rId4">
                  <a:extLst>
                    <a:ext uri="{A12FA001-AC4F-418D-AE19-62706E023703}">
                      <ahyp:hlinkClr xmlns:ahyp="http://schemas.microsoft.com/office/drawing/2018/hyperlinkcolor" val="tx"/>
                    </a:ext>
                  </a:extLst>
                </a:hlinkClick>
              </a:rPr>
              <a:t>FIFO method</a:t>
            </a:r>
            <a:endParaRPr lang="en-US" sz="1400" b="0" i="0" u="sng" strike="noStrike" cap="none" dirty="0">
              <a:solidFill>
                <a:schemeClr val="bg1"/>
              </a:solidFill>
              <a:ea typeface="Arial"/>
              <a:cs typeface="Arial"/>
              <a:sym typeface="Arial"/>
            </a:endParaRPr>
          </a:p>
          <a:p>
            <a:pPr algn="ctr"/>
            <a:endParaRPr lang="en-US" sz="1400" dirty="0">
              <a:solidFill>
                <a:schemeClr val="bg1"/>
              </a:solidFill>
            </a:endParaRPr>
          </a:p>
        </p:txBody>
      </p:sp>
      <p:sp>
        <p:nvSpPr>
          <p:cNvPr id="5" name="Oval 4">
            <a:extLst>
              <a:ext uri="{FF2B5EF4-FFF2-40B4-BE49-F238E27FC236}">
                <a16:creationId xmlns:a16="http://schemas.microsoft.com/office/drawing/2014/main" id="{D169A1B3-3A69-BD8D-52DC-6E1C0E0979CD}"/>
              </a:ext>
            </a:extLst>
          </p:cNvPr>
          <p:cNvSpPr/>
          <p:nvPr/>
        </p:nvSpPr>
        <p:spPr>
          <a:xfrm>
            <a:off x="2817340" y="2780270"/>
            <a:ext cx="1853514" cy="18535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0" i="0" u="none" strike="noStrike" cap="none" dirty="0">
                <a:solidFill>
                  <a:schemeClr val="bg1"/>
                </a:solidFill>
                <a:ea typeface="Arial"/>
                <a:cs typeface="Arial"/>
                <a:sym typeface="Arial"/>
              </a:rPr>
              <a:t>Ensure a </a:t>
            </a:r>
            <a:r>
              <a:rPr lang="en-US" sz="1400" b="0" i="0" u="sng" strike="noStrike" cap="none" dirty="0">
                <a:solidFill>
                  <a:schemeClr val="bg1"/>
                </a:solidFill>
                <a:ea typeface="Arial"/>
                <a:cs typeface="Arial"/>
                <a:sym typeface="Arial"/>
                <a:hlinkClick r:id="rId5">
                  <a:extLst>
                    <a:ext uri="{A12FA001-AC4F-418D-AE19-62706E023703}">
                      <ahyp:hlinkClr xmlns:ahyp="http://schemas.microsoft.com/office/drawing/2018/hyperlinkcolor" val="tx"/>
                    </a:ext>
                  </a:extLst>
                </a:hlinkClick>
              </a:rPr>
              <a:t>right temperature control</a:t>
            </a:r>
            <a:endParaRPr lang="en-US" sz="1400" b="0" i="0" u="sng" strike="noStrike" cap="none" dirty="0">
              <a:solidFill>
                <a:schemeClr val="bg1"/>
              </a:solidFill>
              <a:ea typeface="Arial"/>
              <a:cs typeface="Arial"/>
              <a:sym typeface="Arial"/>
            </a:endParaRPr>
          </a:p>
          <a:p>
            <a:pPr algn="ctr"/>
            <a:endParaRPr lang="en-US" sz="1400" dirty="0">
              <a:solidFill>
                <a:schemeClr val="bg1"/>
              </a:solidFill>
            </a:endParaRPr>
          </a:p>
        </p:txBody>
      </p:sp>
      <p:sp>
        <p:nvSpPr>
          <p:cNvPr id="6" name="Oval 5">
            <a:extLst>
              <a:ext uri="{FF2B5EF4-FFF2-40B4-BE49-F238E27FC236}">
                <a16:creationId xmlns:a16="http://schemas.microsoft.com/office/drawing/2014/main" id="{39C23069-DF26-CD60-2A8E-9AB22300E27C}"/>
              </a:ext>
            </a:extLst>
          </p:cNvPr>
          <p:cNvSpPr/>
          <p:nvPr/>
        </p:nvSpPr>
        <p:spPr>
          <a:xfrm>
            <a:off x="7494372" y="2780270"/>
            <a:ext cx="1853514" cy="18535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0" i="0" u="none" strike="noStrike" cap="none" dirty="0">
                <a:solidFill>
                  <a:schemeClr val="bg1"/>
                </a:solidFill>
                <a:ea typeface="Arial"/>
                <a:cs typeface="Arial"/>
                <a:sym typeface="Arial"/>
              </a:rPr>
              <a:t>Precisely label containers’ content</a:t>
            </a:r>
            <a:endParaRPr lang="en-US" sz="1400" b="1" i="0" u="none" strike="noStrike" cap="none" dirty="0">
              <a:solidFill>
                <a:schemeClr val="bg1"/>
              </a:solidFill>
              <a:ea typeface="Arial"/>
              <a:cs typeface="Arial"/>
              <a:sym typeface="Arial"/>
            </a:endParaRPr>
          </a:p>
          <a:p>
            <a:pPr algn="ctr"/>
            <a:endParaRPr lang="en-US" sz="1400" dirty="0">
              <a:solidFill>
                <a:schemeClr val="bg1"/>
              </a:solidFill>
            </a:endParaRPr>
          </a:p>
        </p:txBody>
      </p:sp>
    </p:spTree>
    <p:extLst>
      <p:ext uri="{BB962C8B-B14F-4D97-AF65-F5344CB8AC3E}">
        <p14:creationId xmlns:p14="http://schemas.microsoft.com/office/powerpoint/2010/main" val="8264939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4" name="Google Shape;194;g10087cc1e92_0_0"/>
          <p:cNvSpPr txBox="1"/>
          <p:nvPr/>
        </p:nvSpPr>
        <p:spPr>
          <a:xfrm>
            <a:off x="192776" y="80817"/>
            <a:ext cx="11806500" cy="1134600"/>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Clr>
                <a:srgbClr val="000000"/>
              </a:buClr>
              <a:buSzPts val="4000"/>
              <a:buFont typeface="Arial"/>
              <a:buNone/>
            </a:pPr>
            <a:r>
              <a:rPr lang="en-US" sz="4400" i="0" u="none" strike="noStrike" cap="none" dirty="0">
                <a:solidFill>
                  <a:schemeClr val="dk1"/>
                </a:solidFill>
                <a:latin typeface="+mj-lt"/>
                <a:ea typeface="Arial"/>
                <a:cs typeface="Arial"/>
                <a:sym typeface="Arial"/>
              </a:rPr>
              <a:t>Stock inventory and prevention</a:t>
            </a:r>
            <a:endParaRPr sz="4400" i="0" u="none" strike="noStrike" cap="none" dirty="0">
              <a:solidFill>
                <a:schemeClr val="dk1"/>
              </a:solidFill>
              <a:latin typeface="+mj-lt"/>
              <a:ea typeface="Arial"/>
              <a:cs typeface="Arial"/>
              <a:sym typeface="Arial"/>
            </a:endParaRPr>
          </a:p>
        </p:txBody>
      </p:sp>
      <p:sp>
        <p:nvSpPr>
          <p:cNvPr id="195" name="Google Shape;195;g10087cc1e92_0_0"/>
          <p:cNvSpPr txBox="1"/>
          <p:nvPr/>
        </p:nvSpPr>
        <p:spPr>
          <a:xfrm>
            <a:off x="103189" y="1060825"/>
            <a:ext cx="7055700" cy="4958700"/>
          </a:xfrm>
          <a:prstGeom prst="rect">
            <a:avLst/>
          </a:prstGeom>
          <a:noFill/>
          <a:ln>
            <a:noFill/>
          </a:ln>
        </p:spPr>
        <p:txBody>
          <a:bodyPr spcFirstLastPara="1" wrap="square" lIns="91425" tIns="45700" rIns="91425" bIns="45700" anchor="t" anchorCtr="0">
            <a:noAutofit/>
          </a:bodyPr>
          <a:lstStyle/>
          <a:p>
            <a:pPr marL="457200" marR="0" lvl="0" indent="-355600" algn="l" rtl="0">
              <a:lnSpc>
                <a:spcPct val="100000"/>
              </a:lnSpc>
              <a:spcBef>
                <a:spcPts val="1200"/>
              </a:spcBef>
              <a:spcAft>
                <a:spcPts val="0"/>
              </a:spcAft>
              <a:buClr>
                <a:srgbClr val="303030"/>
              </a:buClr>
              <a:buSzPts val="2000"/>
              <a:buFont typeface="Arial"/>
              <a:buChar char="●"/>
            </a:pPr>
            <a:r>
              <a:rPr lang="en-US" sz="2000" b="1" i="0" u="none" strike="noStrike" cap="none" dirty="0">
                <a:solidFill>
                  <a:srgbClr val="303030"/>
                </a:solidFill>
                <a:ea typeface="Arial"/>
                <a:cs typeface="Arial"/>
                <a:sym typeface="Arial"/>
              </a:rPr>
              <a:t>Know exactly which foods you have in stock at all times</a:t>
            </a:r>
            <a:r>
              <a:rPr lang="en-US" sz="2000" b="0" i="0" u="none" strike="noStrike" cap="none" dirty="0">
                <a:solidFill>
                  <a:srgbClr val="303030"/>
                </a:solidFill>
                <a:ea typeface="Arial"/>
                <a:cs typeface="Arial"/>
                <a:sym typeface="Arial"/>
              </a:rPr>
              <a:t>. Keep a detailed list of the foods in all of your storage areas, including their use-by/best-before dates, that you can easily refer to. This avoids foods getting forgotten and going to waste.</a:t>
            </a:r>
            <a:endParaRPr sz="2000" b="0" i="0" u="none" strike="noStrike" cap="none" dirty="0">
              <a:solidFill>
                <a:srgbClr val="303030"/>
              </a:solidFill>
              <a:ea typeface="Arial"/>
              <a:cs typeface="Arial"/>
              <a:sym typeface="Arial"/>
            </a:endParaRPr>
          </a:p>
          <a:p>
            <a:pPr marL="457200" marR="0" lvl="0" indent="0" algn="l" rtl="0">
              <a:lnSpc>
                <a:spcPct val="100000"/>
              </a:lnSpc>
              <a:spcBef>
                <a:spcPts val="1200"/>
              </a:spcBef>
              <a:spcAft>
                <a:spcPts val="0"/>
              </a:spcAft>
              <a:buClr>
                <a:srgbClr val="000000"/>
              </a:buClr>
              <a:buSzPts val="800"/>
              <a:buFont typeface="Arial"/>
              <a:buNone/>
            </a:pPr>
            <a:endParaRPr sz="800" b="0" i="0" u="none" strike="noStrike" cap="none" dirty="0">
              <a:solidFill>
                <a:srgbClr val="303030"/>
              </a:solidFill>
              <a:ea typeface="Arial"/>
              <a:cs typeface="Arial"/>
              <a:sym typeface="Arial"/>
            </a:endParaRPr>
          </a:p>
          <a:p>
            <a:pPr marL="457200" marR="0" lvl="0" indent="-355600" algn="l" rtl="0">
              <a:lnSpc>
                <a:spcPct val="100000"/>
              </a:lnSpc>
              <a:spcBef>
                <a:spcPts val="1200"/>
              </a:spcBef>
              <a:spcAft>
                <a:spcPts val="0"/>
              </a:spcAft>
              <a:buClr>
                <a:srgbClr val="303030"/>
              </a:buClr>
              <a:buSzPts val="2000"/>
              <a:buFont typeface="Arial"/>
              <a:buChar char="●"/>
            </a:pPr>
            <a:r>
              <a:rPr lang="en-US" sz="2000" b="1" dirty="0">
                <a:solidFill>
                  <a:srgbClr val="303030"/>
                </a:solidFill>
                <a:ea typeface="Arial"/>
                <a:cs typeface="Arial"/>
                <a:sym typeface="Arial"/>
              </a:rPr>
              <a:t>H</a:t>
            </a:r>
            <a:r>
              <a:rPr lang="en-US" sz="2000" b="1" i="0" u="none" strike="noStrike" cap="none" dirty="0">
                <a:solidFill>
                  <a:srgbClr val="303030"/>
                </a:solidFill>
                <a:ea typeface="Arial"/>
                <a:cs typeface="Arial"/>
                <a:sym typeface="Arial"/>
              </a:rPr>
              <a:t>ave a reliable stock management and stock rotation system </a:t>
            </a:r>
            <a:r>
              <a:rPr lang="en-US" sz="2000" b="0" i="0" u="none" strike="noStrike" cap="none" dirty="0">
                <a:solidFill>
                  <a:srgbClr val="303030"/>
                </a:solidFill>
                <a:ea typeface="Arial"/>
                <a:cs typeface="Arial"/>
                <a:sym typeface="Arial"/>
              </a:rPr>
              <a:t>(FIFO) in place so that food doesn’t spoil or go out of date before it can be used. Use-by dates should be checked on a daily basis.</a:t>
            </a:r>
            <a:endParaRPr sz="2000" b="0" i="0" u="none" strike="noStrike" cap="none" dirty="0">
              <a:solidFill>
                <a:srgbClr val="303030"/>
              </a:solidFill>
              <a:ea typeface="Arial"/>
              <a:cs typeface="Arial"/>
              <a:sym typeface="Arial"/>
            </a:endParaRPr>
          </a:p>
          <a:p>
            <a:pPr marL="914400" marR="0" lvl="0" indent="0" algn="l" rtl="0">
              <a:lnSpc>
                <a:spcPct val="100000"/>
              </a:lnSpc>
              <a:spcBef>
                <a:spcPts val="1200"/>
              </a:spcBef>
              <a:spcAft>
                <a:spcPts val="0"/>
              </a:spcAft>
              <a:buClr>
                <a:srgbClr val="000000"/>
              </a:buClr>
              <a:buSzPts val="800"/>
              <a:buFont typeface="Arial"/>
              <a:buNone/>
            </a:pPr>
            <a:endParaRPr sz="800" b="0" i="0" u="none" strike="noStrike" cap="none" dirty="0">
              <a:solidFill>
                <a:srgbClr val="303030"/>
              </a:solidFill>
              <a:ea typeface="Arial"/>
              <a:cs typeface="Arial"/>
              <a:sym typeface="Arial"/>
            </a:endParaRPr>
          </a:p>
          <a:p>
            <a:pPr marL="457200" marR="0" lvl="0" indent="-355600" algn="l" rtl="0">
              <a:lnSpc>
                <a:spcPct val="100000"/>
              </a:lnSpc>
              <a:spcBef>
                <a:spcPts val="1200"/>
              </a:spcBef>
              <a:spcAft>
                <a:spcPts val="0"/>
              </a:spcAft>
              <a:buClr>
                <a:srgbClr val="303030"/>
              </a:buClr>
              <a:buSzPts val="2000"/>
              <a:buFont typeface="Arial"/>
              <a:buChar char="●"/>
            </a:pPr>
            <a:r>
              <a:rPr lang="en-US" sz="2000" b="1" i="0" u="none" strike="noStrike" cap="none" dirty="0">
                <a:solidFill>
                  <a:srgbClr val="303030"/>
                </a:solidFill>
                <a:ea typeface="Arial"/>
                <a:cs typeface="Arial"/>
                <a:sym typeface="Arial"/>
              </a:rPr>
              <a:t>Ensure food delivered is what you need</a:t>
            </a:r>
            <a:r>
              <a:rPr lang="en-US" sz="2000" b="0" i="0" u="none" strike="noStrike" cap="none" dirty="0">
                <a:solidFill>
                  <a:srgbClr val="303030"/>
                </a:solidFill>
                <a:ea typeface="Arial"/>
                <a:cs typeface="Arial"/>
                <a:sym typeface="Arial"/>
              </a:rPr>
              <a:t>. </a:t>
            </a:r>
            <a:r>
              <a:rPr lang="en-US" sz="2000" dirty="0">
                <a:solidFill>
                  <a:srgbClr val="303030"/>
                </a:solidFill>
                <a:ea typeface="Arial"/>
                <a:cs typeface="Arial"/>
                <a:sym typeface="Arial"/>
              </a:rPr>
              <a:t>O</a:t>
            </a:r>
            <a:r>
              <a:rPr lang="en-US" sz="2000" b="0" i="0" u="none" strike="noStrike" cap="none" dirty="0">
                <a:solidFill>
                  <a:srgbClr val="303030"/>
                </a:solidFill>
                <a:ea typeface="Arial"/>
                <a:cs typeface="Arial"/>
                <a:sym typeface="Arial"/>
              </a:rPr>
              <a:t>nly accept the items that you ordered to prevent excess food. You should also reject anything with visibly damaged, or anything that’s delivered in the incorrect storage </a:t>
            </a:r>
            <a:endParaRPr sz="2000" b="0" i="0" u="none" strike="noStrike" cap="none" dirty="0">
              <a:solidFill>
                <a:srgbClr val="303030"/>
              </a:solidFill>
              <a:highlight>
                <a:srgbClr val="FFFFFF"/>
              </a:highlight>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303030"/>
              </a:solidFill>
              <a:ea typeface="Arial"/>
              <a:cs typeface="Arial"/>
              <a:sym typeface="Arial"/>
            </a:endParaRPr>
          </a:p>
        </p:txBody>
      </p:sp>
      <p:sp>
        <p:nvSpPr>
          <p:cNvPr id="196" name="Google Shape;196;g10087cc1e92_0_0"/>
          <p:cNvSpPr txBox="1"/>
          <p:nvPr/>
        </p:nvSpPr>
        <p:spPr>
          <a:xfrm>
            <a:off x="7433442" y="5042804"/>
            <a:ext cx="3651900" cy="477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Photo source</a:t>
            </a:r>
            <a:r>
              <a:rPr lang="en-US" sz="1400" b="0" i="0" u="none" strike="noStrike" cap="none">
                <a:solidFill>
                  <a:srgbClr val="216C9E"/>
                </a:solidFill>
                <a:latin typeface="Arial"/>
                <a:ea typeface="Arial"/>
                <a:cs typeface="Arial"/>
                <a:sym typeface="Arial"/>
              </a:rPr>
              <a:t>: </a:t>
            </a:r>
            <a:r>
              <a:rPr lang="en-US" sz="1400" b="0" i="0" u="sng" strike="noStrike" cap="none">
                <a:solidFill>
                  <a:srgbClr val="216C9E"/>
                </a:solidFill>
                <a:latin typeface="Arial"/>
                <a:ea typeface="Arial"/>
                <a:cs typeface="Arial"/>
                <a:sym typeface="Arial"/>
              </a:rPr>
              <a:t>https://www.istockphoto.com/</a:t>
            </a:r>
            <a:endParaRPr sz="1400" b="0" i="0" u="sng" strike="noStrike" cap="none">
              <a:solidFill>
                <a:srgbClr val="216C9E"/>
              </a:solidFill>
              <a:latin typeface="Arial"/>
              <a:ea typeface="Arial"/>
              <a:cs typeface="Arial"/>
              <a:sym typeface="Arial"/>
            </a:endParaRPr>
          </a:p>
        </p:txBody>
      </p:sp>
      <p:pic>
        <p:nvPicPr>
          <p:cNvPr id="197" name="Google Shape;197;g10087cc1e92_0_0"/>
          <p:cNvPicPr preferRelativeResize="0"/>
          <p:nvPr/>
        </p:nvPicPr>
        <p:blipFill rotWithShape="1">
          <a:blip r:embed="rId3">
            <a:alphaModFix/>
          </a:blip>
          <a:srcRect/>
          <a:stretch/>
        </p:blipFill>
        <p:spPr>
          <a:xfrm>
            <a:off x="7360800" y="2037538"/>
            <a:ext cx="4507925" cy="3005275"/>
          </a:xfrm>
          <a:prstGeom prst="rect">
            <a:avLst/>
          </a:prstGeom>
          <a:noFill/>
          <a:ln>
            <a:noFill/>
          </a:ln>
        </p:spPr>
      </p:pic>
    </p:spTree>
    <p:extLst>
      <p:ext uri="{BB962C8B-B14F-4D97-AF65-F5344CB8AC3E}">
        <p14:creationId xmlns:p14="http://schemas.microsoft.com/office/powerpoint/2010/main" val="39946506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3" name="Google Shape;203;g10087cc1e92_0_8"/>
          <p:cNvSpPr txBox="1"/>
          <p:nvPr/>
        </p:nvSpPr>
        <p:spPr>
          <a:xfrm>
            <a:off x="192750" y="156439"/>
            <a:ext cx="11806500" cy="1134600"/>
          </a:xfrm>
          <a:prstGeom prst="rect">
            <a:avLst/>
          </a:prstGeom>
          <a:noFill/>
          <a:ln>
            <a:noFill/>
          </a:ln>
        </p:spPr>
        <p:txBody>
          <a:bodyPr spcFirstLastPara="1" wrap="square" lIns="91425" tIns="45700" rIns="91425" bIns="45700" anchor="ctr" anchorCtr="0">
            <a:noAutofit/>
          </a:bodyPr>
          <a:lstStyle/>
          <a:p>
            <a:pPr marL="0" marR="0" lvl="0" indent="0" rtl="0">
              <a:lnSpc>
                <a:spcPct val="115000"/>
              </a:lnSpc>
              <a:spcBef>
                <a:spcPts val="0"/>
              </a:spcBef>
              <a:spcAft>
                <a:spcPts val="0"/>
              </a:spcAft>
              <a:buClr>
                <a:schemeClr val="dk1"/>
              </a:buClr>
              <a:buSzPts val="1100"/>
              <a:buFont typeface="Arial"/>
              <a:buNone/>
            </a:pPr>
            <a:endParaRPr sz="4400" i="0" u="none" strike="noStrike" cap="none" dirty="0">
              <a:solidFill>
                <a:schemeClr val="dk1"/>
              </a:solidFill>
              <a:latin typeface="+mj-lt"/>
              <a:ea typeface="Arial"/>
              <a:cs typeface="Arial"/>
              <a:sym typeface="Arial"/>
            </a:endParaRPr>
          </a:p>
          <a:p>
            <a:pPr marL="0" marR="0" lvl="0" indent="0" rtl="0">
              <a:lnSpc>
                <a:spcPct val="115000"/>
              </a:lnSpc>
              <a:spcBef>
                <a:spcPts val="0"/>
              </a:spcBef>
              <a:spcAft>
                <a:spcPts val="0"/>
              </a:spcAft>
              <a:buClr>
                <a:schemeClr val="dk1"/>
              </a:buClr>
              <a:buSzPts val="1100"/>
              <a:buFont typeface="Arial"/>
              <a:buNone/>
            </a:pPr>
            <a:r>
              <a:rPr lang="en-US" sz="4400" i="0" u="none" strike="noStrike" cap="none" dirty="0">
                <a:solidFill>
                  <a:schemeClr val="dk1"/>
                </a:solidFill>
                <a:latin typeface="+mj-lt"/>
                <a:ea typeface="Arial"/>
                <a:cs typeface="Arial"/>
                <a:sym typeface="Arial"/>
              </a:rPr>
              <a:t>Proper Food Labeling</a:t>
            </a:r>
            <a:endParaRPr sz="2300" i="0" u="none" strike="noStrike" cap="none" dirty="0">
              <a:solidFill>
                <a:schemeClr val="dk1"/>
              </a:solidFill>
              <a:highlight>
                <a:srgbClr val="F9F9F9"/>
              </a:highlight>
              <a:latin typeface="+mj-lt"/>
              <a:ea typeface="Roboto"/>
              <a:cs typeface="Roboto"/>
              <a:sym typeface="Roboto"/>
            </a:endParaRPr>
          </a:p>
          <a:p>
            <a:pPr marL="0" marR="0" lvl="0" indent="0" rtl="0">
              <a:lnSpc>
                <a:spcPct val="100000"/>
              </a:lnSpc>
              <a:spcBef>
                <a:spcPts val="0"/>
              </a:spcBef>
              <a:spcAft>
                <a:spcPts val="0"/>
              </a:spcAft>
              <a:buClr>
                <a:srgbClr val="000000"/>
              </a:buClr>
              <a:buSzPts val="4000"/>
              <a:buFont typeface="Arial"/>
              <a:buNone/>
            </a:pPr>
            <a:endParaRPr sz="4400" i="0" u="none" strike="noStrike" cap="none" dirty="0">
              <a:solidFill>
                <a:schemeClr val="dk1"/>
              </a:solidFill>
              <a:latin typeface="+mj-lt"/>
              <a:ea typeface="Arial"/>
              <a:cs typeface="Arial"/>
              <a:sym typeface="Arial"/>
            </a:endParaRPr>
          </a:p>
        </p:txBody>
      </p:sp>
      <p:sp>
        <p:nvSpPr>
          <p:cNvPr id="204" name="Google Shape;204;g10087cc1e92_0_8"/>
          <p:cNvSpPr txBox="1"/>
          <p:nvPr/>
        </p:nvSpPr>
        <p:spPr>
          <a:xfrm>
            <a:off x="396200" y="1456475"/>
            <a:ext cx="5513400" cy="3696293"/>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303030"/>
                </a:solidFill>
                <a:ea typeface="Arial"/>
                <a:cs typeface="Arial"/>
                <a:sym typeface="Arial"/>
              </a:rPr>
              <a:t>Make sure all your kitchen staff know what’s in containers by labelling them before they are placed in storage. </a:t>
            </a:r>
            <a:endParaRPr sz="2000" b="0" i="0" u="none" strike="noStrike" cap="none" dirty="0">
              <a:solidFill>
                <a:srgbClr val="303030"/>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303030"/>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303030"/>
                </a:solidFill>
                <a:ea typeface="Arial"/>
                <a:cs typeface="Arial"/>
                <a:sym typeface="Arial"/>
              </a:rPr>
              <a:t>Sticky labels is one of the common methods of displaying use-by dates. Labelling your stock and putting it into your FIFO system ensures you have proper control and </a:t>
            </a:r>
            <a:r>
              <a:rPr lang="en-US" sz="2000" b="0" i="0" u="none" strike="noStrike" cap="none" dirty="0" err="1">
                <a:solidFill>
                  <a:srgbClr val="303030"/>
                </a:solidFill>
                <a:ea typeface="Arial"/>
                <a:cs typeface="Arial"/>
                <a:sym typeface="Arial"/>
              </a:rPr>
              <a:t>organisation</a:t>
            </a:r>
            <a:r>
              <a:rPr lang="en-US" sz="2000" b="0" i="0" u="none" strike="noStrike" cap="none" dirty="0">
                <a:solidFill>
                  <a:srgbClr val="303030"/>
                </a:solidFill>
                <a:ea typeface="Arial"/>
                <a:cs typeface="Arial"/>
                <a:sym typeface="Arial"/>
              </a:rPr>
              <a:t> of your stock. </a:t>
            </a:r>
            <a:endParaRPr sz="2000" b="0" i="0" u="none" strike="noStrike" cap="none" dirty="0">
              <a:solidFill>
                <a:srgbClr val="303030"/>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303030"/>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303030"/>
                </a:solidFill>
                <a:ea typeface="Arial"/>
                <a:cs typeface="Arial"/>
                <a:sym typeface="Arial"/>
              </a:rPr>
              <a:t>Food labels can also be used to separate potentially hazardous foods, such as allergens.</a:t>
            </a:r>
            <a:endParaRPr sz="2000" b="1" i="0" u="none" strike="noStrike" cap="none" dirty="0">
              <a:solidFill>
                <a:srgbClr val="303030"/>
              </a:solidFill>
              <a:ea typeface="Arial"/>
              <a:cs typeface="Arial"/>
              <a:sym typeface="Arial"/>
            </a:endParaRPr>
          </a:p>
        </p:txBody>
      </p:sp>
      <p:sp>
        <p:nvSpPr>
          <p:cNvPr id="3" name="TextBox 2">
            <a:extLst>
              <a:ext uri="{FF2B5EF4-FFF2-40B4-BE49-F238E27FC236}">
                <a16:creationId xmlns:a16="http://schemas.microsoft.com/office/drawing/2014/main" id="{5BC9E54D-3693-4515-2DD9-178BBDB1E0F0}"/>
              </a:ext>
            </a:extLst>
          </p:cNvPr>
          <p:cNvSpPr txBox="1"/>
          <p:nvPr/>
        </p:nvSpPr>
        <p:spPr>
          <a:xfrm>
            <a:off x="6869804" y="4547594"/>
            <a:ext cx="4423903" cy="369332"/>
          </a:xfrm>
          <a:prstGeom prst="rect">
            <a:avLst/>
          </a:prstGeom>
          <a:noFill/>
        </p:spPr>
        <p:txBody>
          <a:bodyPr wrap="none" rtlCol="0">
            <a:spAutoFit/>
          </a:bodyPr>
          <a:lstStyle/>
          <a:p>
            <a:pPr algn="ctr"/>
            <a:r>
              <a:rPr lang="en-US" b="1" i="0" dirty="0">
                <a:solidFill>
                  <a:srgbClr val="030303"/>
                </a:solidFill>
                <a:effectLst/>
                <a:latin typeface="YouTube Sans"/>
                <a:hlinkClick r:id="rId4"/>
              </a:rPr>
              <a:t>5 Steps to Food Safety Proper Food Labeling </a:t>
            </a:r>
            <a:endParaRPr lang="en-US" b="1" i="0" dirty="0">
              <a:solidFill>
                <a:srgbClr val="030303"/>
              </a:solidFill>
              <a:effectLst/>
              <a:latin typeface="YouTube Sans"/>
            </a:endParaRPr>
          </a:p>
        </p:txBody>
      </p:sp>
      <p:pic>
        <p:nvPicPr>
          <p:cNvPr id="4" name="Online Media 3">
            <a:hlinkClick r:id="" action="ppaction://media"/>
            <a:extLst>
              <a:ext uri="{FF2B5EF4-FFF2-40B4-BE49-F238E27FC236}">
                <a16:creationId xmlns:a16="http://schemas.microsoft.com/office/drawing/2014/main" id="{55F1F5E9-268E-5CFC-E4AF-432160758341}"/>
              </a:ext>
            </a:extLst>
          </p:cNvPr>
          <p:cNvPicPr>
            <a:picLocks noRot="1" noChangeAspect="1"/>
          </p:cNvPicPr>
          <p:nvPr>
            <a:videoFile r:link="rId1"/>
          </p:nvPr>
        </p:nvPicPr>
        <p:blipFill>
          <a:blip r:embed="rId5"/>
          <a:stretch>
            <a:fillRect/>
          </a:stretch>
        </p:blipFill>
        <p:spPr>
          <a:xfrm>
            <a:off x="6691870" y="1661364"/>
            <a:ext cx="4779772" cy="2700571"/>
          </a:xfrm>
          <a:prstGeom prst="rect">
            <a:avLst/>
          </a:prstGeom>
        </p:spPr>
      </p:pic>
    </p:spTree>
    <p:extLst>
      <p:ext uri="{BB962C8B-B14F-4D97-AF65-F5344CB8AC3E}">
        <p14:creationId xmlns:p14="http://schemas.microsoft.com/office/powerpoint/2010/main" val="1705452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2" name="Google Shape;212;p30"/>
          <p:cNvSpPr txBox="1">
            <a:spLocks noGrp="1"/>
          </p:cNvSpPr>
          <p:nvPr>
            <p:ph type="body" idx="1"/>
          </p:nvPr>
        </p:nvSpPr>
        <p:spPr>
          <a:xfrm>
            <a:off x="266254" y="384236"/>
            <a:ext cx="11868471" cy="724247"/>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3600"/>
              <a:buFont typeface="Arial"/>
              <a:buNone/>
            </a:pPr>
            <a:endParaRPr sz="4400" i="0" u="none" strike="noStrike" cap="none" dirty="0">
              <a:solidFill>
                <a:schemeClr val="dk1"/>
              </a:solidFill>
              <a:latin typeface="+mj-lt"/>
              <a:ea typeface="Arial"/>
              <a:cs typeface="Arial"/>
              <a:sym typeface="Arial"/>
            </a:endParaRPr>
          </a:p>
          <a:p>
            <a:pPr marL="0" marR="0" lvl="0" indent="0" algn="l" rtl="0">
              <a:lnSpc>
                <a:spcPct val="100000"/>
              </a:lnSpc>
              <a:spcBef>
                <a:spcPts val="0"/>
              </a:spcBef>
              <a:spcAft>
                <a:spcPts val="0"/>
              </a:spcAft>
              <a:buClr>
                <a:srgbClr val="000000"/>
              </a:buClr>
              <a:buSzPts val="3600"/>
              <a:buFont typeface="Arial"/>
              <a:buNone/>
            </a:pPr>
            <a:r>
              <a:rPr lang="en-US" sz="4400" i="0" u="none" strike="noStrike" cap="none" dirty="0">
                <a:solidFill>
                  <a:schemeClr val="dk1"/>
                </a:solidFill>
                <a:latin typeface="+mj-lt"/>
                <a:ea typeface="Arial"/>
                <a:cs typeface="Arial"/>
                <a:sym typeface="Arial"/>
              </a:rPr>
              <a:t>Operational level: planning the purchase list</a:t>
            </a:r>
            <a:endParaRPr sz="4400" dirty="0">
              <a:latin typeface="+mj-lt"/>
            </a:endParaRPr>
          </a:p>
          <a:p>
            <a:pPr marL="0" lvl="0" indent="0" algn="l" rtl="0">
              <a:lnSpc>
                <a:spcPct val="90000"/>
              </a:lnSpc>
              <a:spcBef>
                <a:spcPts val="0"/>
              </a:spcBef>
              <a:spcAft>
                <a:spcPts val="0"/>
              </a:spcAft>
              <a:buClr>
                <a:srgbClr val="262626"/>
              </a:buClr>
              <a:buSzPts val="5400"/>
              <a:buNone/>
            </a:pPr>
            <a:endParaRPr sz="6600" dirty="0">
              <a:latin typeface="+mj-lt"/>
            </a:endParaRPr>
          </a:p>
        </p:txBody>
      </p:sp>
      <p:sp>
        <p:nvSpPr>
          <p:cNvPr id="213" name="Google Shape;213;p30"/>
          <p:cNvSpPr txBox="1"/>
          <p:nvPr/>
        </p:nvSpPr>
        <p:spPr>
          <a:xfrm>
            <a:off x="8490625" y="1405764"/>
            <a:ext cx="2594469" cy="9232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303030"/>
                </a:solidFill>
                <a:ea typeface="Arial"/>
                <a:cs typeface="Arial"/>
                <a:sym typeface="Arial"/>
              </a:rPr>
              <a:t>Review food storage and plan before buying more food</a:t>
            </a:r>
            <a:endParaRPr sz="1800" b="0" i="0" u="none" strike="noStrike" cap="none">
              <a:solidFill>
                <a:srgbClr val="303030"/>
              </a:solidFill>
              <a:ea typeface="Arial"/>
              <a:cs typeface="Arial"/>
              <a:sym typeface="Arial"/>
            </a:endParaRPr>
          </a:p>
        </p:txBody>
      </p:sp>
      <p:sp>
        <p:nvSpPr>
          <p:cNvPr id="214" name="Google Shape;214;p30"/>
          <p:cNvSpPr txBox="1"/>
          <p:nvPr/>
        </p:nvSpPr>
        <p:spPr>
          <a:xfrm>
            <a:off x="3164500" y="2235259"/>
            <a:ext cx="2358000" cy="1662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800"/>
              <a:buFont typeface="Arial"/>
              <a:buNone/>
            </a:pPr>
            <a:r>
              <a:rPr lang="en-US" sz="1800" b="0" i="0" u="none" strike="noStrike" cap="none" dirty="0">
                <a:solidFill>
                  <a:srgbClr val="303030"/>
                </a:solidFill>
                <a:ea typeface="Arial"/>
                <a:cs typeface="Arial"/>
                <a:sym typeface="Arial"/>
              </a:rPr>
              <a:t>Buy only ingredients that are needed, try not to get influenced by what’s ‘on trend’ or gimmicks </a:t>
            </a:r>
            <a:endParaRPr sz="1800" b="0" i="0" u="none" strike="noStrike" cap="none" dirty="0">
              <a:solidFill>
                <a:srgbClr val="303030"/>
              </a:solidFill>
              <a:ea typeface="Arial"/>
              <a:cs typeface="Arial"/>
              <a:sym typeface="Arial"/>
            </a:endParaRPr>
          </a:p>
          <a:p>
            <a:pPr marL="0" marR="0" lvl="0" indent="0" algn="r" rtl="0">
              <a:lnSpc>
                <a:spcPct val="100000"/>
              </a:lnSpc>
              <a:spcBef>
                <a:spcPts val="0"/>
              </a:spcBef>
              <a:spcAft>
                <a:spcPts val="0"/>
              </a:spcAft>
              <a:buClr>
                <a:srgbClr val="000000"/>
              </a:buClr>
              <a:buSzPts val="1400"/>
              <a:buFont typeface="Arial"/>
              <a:buNone/>
            </a:pPr>
            <a:endParaRPr sz="1200" b="0" i="0" u="none" strike="noStrike" cap="none" dirty="0">
              <a:solidFill>
                <a:srgbClr val="303030"/>
              </a:solidFill>
              <a:ea typeface="Arial"/>
              <a:cs typeface="Arial"/>
              <a:sym typeface="Arial"/>
            </a:endParaRPr>
          </a:p>
        </p:txBody>
      </p:sp>
      <p:sp>
        <p:nvSpPr>
          <p:cNvPr id="215" name="Google Shape;215;p30"/>
          <p:cNvSpPr txBox="1"/>
          <p:nvPr/>
        </p:nvSpPr>
        <p:spPr>
          <a:xfrm>
            <a:off x="3243638" y="4694783"/>
            <a:ext cx="2738100" cy="12006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800"/>
              <a:buFont typeface="Arial"/>
              <a:buNone/>
            </a:pPr>
            <a:r>
              <a:rPr lang="en-US" sz="1800" b="0" i="0" u="none" strike="noStrike" cap="none">
                <a:solidFill>
                  <a:srgbClr val="303030"/>
                </a:solidFill>
                <a:ea typeface="Arial"/>
                <a:cs typeface="Arial"/>
                <a:sym typeface="Arial"/>
              </a:rPr>
              <a:t>Be precise and calculate each portion size and the exact necessary ingredients for it</a:t>
            </a:r>
            <a:endParaRPr sz="1800" b="0" i="0" u="none" strike="noStrike" cap="none">
              <a:solidFill>
                <a:srgbClr val="303030"/>
              </a:solidFill>
              <a:ea typeface="Arial"/>
              <a:cs typeface="Arial"/>
              <a:sym typeface="Arial"/>
            </a:endParaRPr>
          </a:p>
        </p:txBody>
      </p:sp>
      <p:sp>
        <p:nvSpPr>
          <p:cNvPr id="216" name="Google Shape;216;p30"/>
          <p:cNvSpPr txBox="1"/>
          <p:nvPr/>
        </p:nvSpPr>
        <p:spPr>
          <a:xfrm>
            <a:off x="9279409" y="4680021"/>
            <a:ext cx="2336700" cy="1200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303030"/>
                </a:solidFill>
                <a:ea typeface="Arial"/>
                <a:cs typeface="Arial"/>
                <a:sym typeface="Arial"/>
              </a:rPr>
              <a:t>Incorporate unused food for the upcoming menu</a:t>
            </a:r>
            <a:endParaRPr sz="1800" b="0" i="0" u="none" strike="noStrike" cap="none">
              <a:solidFill>
                <a:srgbClr val="303030"/>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1800" b="0" i="0" u="none" strike="noStrike" cap="none">
                <a:solidFill>
                  <a:srgbClr val="303030"/>
                </a:solidFill>
                <a:ea typeface="Arial"/>
                <a:cs typeface="Arial"/>
                <a:sym typeface="Arial"/>
              </a:rPr>
              <a:t>  </a:t>
            </a:r>
            <a:endParaRPr sz="1800" b="0" i="0" u="none" strike="noStrike" cap="none">
              <a:solidFill>
                <a:srgbClr val="303030"/>
              </a:solidFill>
              <a:ea typeface="Arial"/>
              <a:cs typeface="Arial"/>
              <a:sym typeface="Arial"/>
            </a:endParaRPr>
          </a:p>
        </p:txBody>
      </p:sp>
      <p:grpSp>
        <p:nvGrpSpPr>
          <p:cNvPr id="217" name="Google Shape;217;p30"/>
          <p:cNvGrpSpPr/>
          <p:nvPr/>
        </p:nvGrpSpPr>
        <p:grpSpPr>
          <a:xfrm>
            <a:off x="3462003" y="2538941"/>
            <a:ext cx="8602971" cy="923499"/>
            <a:chOff x="200945" y="4307149"/>
            <a:chExt cx="9743916" cy="923499"/>
          </a:xfrm>
        </p:grpSpPr>
        <p:sp>
          <p:nvSpPr>
            <p:cNvPr id="218" name="Google Shape;218;p30"/>
            <p:cNvSpPr txBox="1"/>
            <p:nvPr/>
          </p:nvSpPr>
          <p:spPr>
            <a:xfrm>
              <a:off x="7527761" y="4584148"/>
              <a:ext cx="24171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303030"/>
                  </a:solidFill>
                  <a:ea typeface="Arial"/>
                  <a:cs typeface="Arial"/>
                  <a:sym typeface="Arial"/>
                </a:rPr>
                <a:t>Keep track of “Best before” dates </a:t>
              </a:r>
              <a:endParaRPr sz="1800" b="0" i="0" u="none" strike="noStrike" cap="none" dirty="0">
                <a:solidFill>
                  <a:srgbClr val="303030"/>
                </a:solidFill>
                <a:ea typeface="Arial"/>
                <a:cs typeface="Arial"/>
                <a:sym typeface="Arial"/>
              </a:endParaRPr>
            </a:p>
          </p:txBody>
        </p:sp>
        <p:sp>
          <p:nvSpPr>
            <p:cNvPr id="219" name="Google Shape;219;p30"/>
            <p:cNvSpPr txBox="1"/>
            <p:nvPr/>
          </p:nvSpPr>
          <p:spPr>
            <a:xfrm>
              <a:off x="200945" y="4307149"/>
              <a:ext cx="2452244" cy="276999"/>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endParaRPr sz="1200" b="1" i="0" u="none" strike="noStrike" cap="none">
                <a:solidFill>
                  <a:srgbClr val="3F3F3F"/>
                </a:solidFill>
                <a:ea typeface="Arial"/>
                <a:cs typeface="Arial"/>
                <a:sym typeface="Arial"/>
              </a:endParaRPr>
            </a:p>
          </p:txBody>
        </p:sp>
      </p:grpSp>
      <p:grpSp>
        <p:nvGrpSpPr>
          <p:cNvPr id="220" name="Google Shape;220;p30"/>
          <p:cNvGrpSpPr/>
          <p:nvPr/>
        </p:nvGrpSpPr>
        <p:grpSpPr>
          <a:xfrm>
            <a:off x="5220505" y="1216641"/>
            <a:ext cx="4921179" cy="4628005"/>
            <a:chOff x="1872252" y="1340781"/>
            <a:chExt cx="5330796" cy="5013209"/>
          </a:xfrm>
        </p:grpSpPr>
        <p:grpSp>
          <p:nvGrpSpPr>
            <p:cNvPr id="221" name="Google Shape;221;p30"/>
            <p:cNvGrpSpPr/>
            <p:nvPr/>
          </p:nvGrpSpPr>
          <p:grpSpPr>
            <a:xfrm>
              <a:off x="1872252" y="1340781"/>
              <a:ext cx="5330796" cy="5013209"/>
              <a:chOff x="3000563" y="3109451"/>
              <a:chExt cx="2723565" cy="2561310"/>
            </a:xfrm>
          </p:grpSpPr>
          <p:sp>
            <p:nvSpPr>
              <p:cNvPr id="222" name="Google Shape;222;p30"/>
              <p:cNvSpPr/>
              <p:nvPr/>
            </p:nvSpPr>
            <p:spPr>
              <a:xfrm rot="8100000">
                <a:off x="3903571" y="3298829"/>
                <a:ext cx="914400" cy="914400"/>
              </a:xfrm>
              <a:prstGeom prst="teardrop">
                <a:avLst>
                  <a:gd name="adj" fmla="val 100000"/>
                </a:avLst>
              </a:prstGeom>
              <a:solidFill>
                <a:srgbClr val="FBCE3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dk1"/>
                  </a:solidFill>
                  <a:latin typeface="Arial"/>
                  <a:ea typeface="Arial"/>
                  <a:cs typeface="Arial"/>
                  <a:sym typeface="Arial"/>
                </a:endParaRPr>
              </a:p>
            </p:txBody>
          </p:sp>
          <p:sp>
            <p:nvSpPr>
              <p:cNvPr id="223" name="Google Shape;223;p30"/>
              <p:cNvSpPr/>
              <p:nvPr/>
            </p:nvSpPr>
            <p:spPr>
              <a:xfrm rot="-9000000">
                <a:off x="4642381" y="3830903"/>
                <a:ext cx="914400" cy="914400"/>
              </a:xfrm>
              <a:prstGeom prst="teardrop">
                <a:avLst>
                  <a:gd name="adj" fmla="val 100000"/>
                </a:avLst>
              </a:prstGeom>
              <a:solidFill>
                <a:srgbClr val="6D9E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dk1"/>
                  </a:solidFill>
                  <a:latin typeface="Arial"/>
                  <a:ea typeface="Arial"/>
                  <a:cs typeface="Arial"/>
                  <a:sym typeface="Arial"/>
                </a:endParaRPr>
              </a:p>
            </p:txBody>
          </p:sp>
          <p:sp>
            <p:nvSpPr>
              <p:cNvPr id="224" name="Google Shape;224;p30"/>
              <p:cNvSpPr/>
              <p:nvPr/>
            </p:nvSpPr>
            <p:spPr>
              <a:xfrm rot="-4800000">
                <a:off x="4353171" y="4683915"/>
                <a:ext cx="914400" cy="914400"/>
              </a:xfrm>
              <a:prstGeom prst="teardrop">
                <a:avLst>
                  <a:gd name="adj" fmla="val 100000"/>
                </a:avLst>
              </a:prstGeom>
              <a:solidFill>
                <a:srgbClr val="B0D66C">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dk1"/>
                  </a:solidFill>
                  <a:latin typeface="Arial"/>
                  <a:ea typeface="Arial"/>
                  <a:cs typeface="Arial"/>
                  <a:sym typeface="Arial"/>
                </a:endParaRPr>
              </a:p>
            </p:txBody>
          </p:sp>
          <p:sp>
            <p:nvSpPr>
              <p:cNvPr id="225" name="Google Shape;225;p30"/>
              <p:cNvSpPr/>
              <p:nvPr/>
            </p:nvSpPr>
            <p:spPr>
              <a:xfrm rot="9000000" flipH="1">
                <a:off x="3167910" y="3830903"/>
                <a:ext cx="914400" cy="914400"/>
              </a:xfrm>
              <a:prstGeom prst="teardrop">
                <a:avLst>
                  <a:gd name="adj" fmla="val 100000"/>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dk1"/>
                  </a:solidFill>
                  <a:latin typeface="Arial"/>
                  <a:ea typeface="Arial"/>
                  <a:cs typeface="Arial"/>
                  <a:sym typeface="Arial"/>
                </a:endParaRPr>
              </a:p>
            </p:txBody>
          </p:sp>
          <p:sp>
            <p:nvSpPr>
              <p:cNvPr id="226" name="Google Shape;226;p30"/>
              <p:cNvSpPr/>
              <p:nvPr/>
            </p:nvSpPr>
            <p:spPr>
              <a:xfrm rot="4800000" flipH="1">
                <a:off x="3442806" y="4683915"/>
                <a:ext cx="914400" cy="914400"/>
              </a:xfrm>
              <a:prstGeom prst="teardrop">
                <a:avLst>
                  <a:gd name="adj" fmla="val 100000"/>
                </a:avLst>
              </a:prstGeom>
              <a:solidFill>
                <a:srgbClr val="99999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dk1"/>
                  </a:solidFill>
                  <a:latin typeface="Arial"/>
                  <a:ea typeface="Arial"/>
                  <a:cs typeface="Arial"/>
                  <a:sym typeface="Arial"/>
                </a:endParaRPr>
              </a:p>
            </p:txBody>
          </p:sp>
        </p:grpSp>
        <p:grpSp>
          <p:nvGrpSpPr>
            <p:cNvPr id="227" name="Google Shape;227;p30"/>
            <p:cNvGrpSpPr/>
            <p:nvPr/>
          </p:nvGrpSpPr>
          <p:grpSpPr>
            <a:xfrm>
              <a:off x="2933807" y="4777468"/>
              <a:ext cx="1473459" cy="1062454"/>
              <a:chOff x="3221835" y="1636974"/>
              <a:chExt cx="1473458" cy="1062455"/>
            </a:xfrm>
          </p:grpSpPr>
          <p:sp>
            <p:nvSpPr>
              <p:cNvPr id="228" name="Google Shape;228;p30"/>
              <p:cNvSpPr txBox="1"/>
              <p:nvPr/>
            </p:nvSpPr>
            <p:spPr>
              <a:xfrm>
                <a:off x="3221835" y="1636974"/>
                <a:ext cx="1400519" cy="43337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Save</a:t>
                </a:r>
                <a:endParaRPr sz="2000" b="1" i="0" u="none" strike="noStrike" cap="none">
                  <a:solidFill>
                    <a:schemeClr val="lt1"/>
                  </a:solidFill>
                  <a:latin typeface="Arial"/>
                  <a:ea typeface="Arial"/>
                  <a:cs typeface="Arial"/>
                  <a:sym typeface="Arial"/>
                </a:endParaRPr>
              </a:p>
            </p:txBody>
          </p:sp>
          <p:sp>
            <p:nvSpPr>
              <p:cNvPr id="229" name="Google Shape;229;p30"/>
              <p:cNvSpPr txBox="1"/>
              <p:nvPr/>
            </p:nvSpPr>
            <p:spPr>
              <a:xfrm>
                <a:off x="3294774" y="2399417"/>
                <a:ext cx="1400519" cy="30001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grpSp>
        <p:sp>
          <p:nvSpPr>
            <p:cNvPr id="230" name="Google Shape;230;p30"/>
            <p:cNvSpPr txBox="1"/>
            <p:nvPr/>
          </p:nvSpPr>
          <p:spPr>
            <a:xfrm>
              <a:off x="4655445" y="4765087"/>
              <a:ext cx="1504031" cy="43336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Calculate</a:t>
              </a:r>
              <a:endParaRPr sz="2000" b="1" i="0" u="none" strike="noStrike" cap="none">
                <a:solidFill>
                  <a:schemeClr val="lt1"/>
                </a:solidFill>
                <a:latin typeface="Arial"/>
                <a:ea typeface="Arial"/>
                <a:cs typeface="Arial"/>
                <a:sym typeface="Arial"/>
              </a:endParaRPr>
            </a:p>
          </p:txBody>
        </p:sp>
        <p:sp>
          <p:nvSpPr>
            <p:cNvPr id="231" name="Google Shape;231;p30"/>
            <p:cNvSpPr txBox="1"/>
            <p:nvPr/>
          </p:nvSpPr>
          <p:spPr>
            <a:xfrm>
              <a:off x="2404617" y="3075469"/>
              <a:ext cx="1400521" cy="76676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Keep</a:t>
              </a:r>
              <a:r>
                <a:rPr lang="en-US" sz="1400" b="1" i="0" u="none" strike="noStrike" cap="none">
                  <a:solidFill>
                    <a:schemeClr val="lt1"/>
                  </a:solidFill>
                  <a:latin typeface="Arial"/>
                  <a:ea typeface="Arial"/>
                  <a:cs typeface="Arial"/>
                  <a:sym typeface="Arial"/>
                </a:rPr>
                <a:t> </a:t>
              </a:r>
              <a:r>
                <a:rPr lang="en-US" sz="2000" b="1" i="0" u="none" strike="noStrike" cap="none">
                  <a:solidFill>
                    <a:schemeClr val="lt1"/>
                  </a:solidFill>
                  <a:latin typeface="Arial"/>
                  <a:ea typeface="Arial"/>
                  <a:cs typeface="Arial"/>
                  <a:sym typeface="Arial"/>
                </a:rPr>
                <a:t>the list</a:t>
              </a:r>
              <a:endParaRPr sz="2000" b="1" i="0" u="none" strike="noStrike" cap="none">
                <a:solidFill>
                  <a:schemeClr val="lt1"/>
                </a:solidFill>
                <a:latin typeface="Arial"/>
                <a:ea typeface="Arial"/>
                <a:cs typeface="Arial"/>
                <a:sym typeface="Arial"/>
              </a:endParaRPr>
            </a:p>
          </p:txBody>
        </p:sp>
        <p:sp>
          <p:nvSpPr>
            <p:cNvPr id="232" name="Google Shape;232;p30"/>
            <p:cNvSpPr txBox="1"/>
            <p:nvPr/>
          </p:nvSpPr>
          <p:spPr>
            <a:xfrm>
              <a:off x="5263816" y="3138929"/>
              <a:ext cx="1400521" cy="43336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Track</a:t>
              </a:r>
              <a:endParaRPr sz="2000" b="1" i="0" u="none" strike="noStrike" cap="none">
                <a:solidFill>
                  <a:schemeClr val="lt1"/>
                </a:solidFill>
                <a:latin typeface="Arial"/>
                <a:ea typeface="Arial"/>
                <a:cs typeface="Arial"/>
                <a:sym typeface="Arial"/>
              </a:endParaRPr>
            </a:p>
          </p:txBody>
        </p:sp>
        <p:grpSp>
          <p:nvGrpSpPr>
            <p:cNvPr id="233" name="Google Shape;233;p30"/>
            <p:cNvGrpSpPr/>
            <p:nvPr/>
          </p:nvGrpSpPr>
          <p:grpSpPr>
            <a:xfrm>
              <a:off x="3863296" y="1823454"/>
              <a:ext cx="1521043" cy="1100156"/>
              <a:chOff x="3242739" y="1860263"/>
              <a:chExt cx="1521041" cy="1100158"/>
            </a:xfrm>
          </p:grpSpPr>
          <p:sp>
            <p:nvSpPr>
              <p:cNvPr id="234" name="Google Shape;234;p30"/>
              <p:cNvSpPr txBox="1"/>
              <p:nvPr/>
            </p:nvSpPr>
            <p:spPr>
              <a:xfrm>
                <a:off x="3242739" y="1860263"/>
                <a:ext cx="1400518" cy="110015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Food stock review</a:t>
                </a:r>
                <a:endParaRPr sz="2000" b="1" i="0" u="none" strike="noStrike" cap="none">
                  <a:solidFill>
                    <a:schemeClr val="lt1"/>
                  </a:solidFill>
                  <a:latin typeface="Arial"/>
                  <a:ea typeface="Arial"/>
                  <a:cs typeface="Arial"/>
                  <a:sym typeface="Arial"/>
                </a:endParaRPr>
              </a:p>
            </p:txBody>
          </p:sp>
          <p:sp>
            <p:nvSpPr>
              <p:cNvPr id="235" name="Google Shape;235;p30"/>
              <p:cNvSpPr txBox="1"/>
              <p:nvPr/>
            </p:nvSpPr>
            <p:spPr>
              <a:xfrm>
                <a:off x="3363261" y="2480993"/>
                <a:ext cx="1400519" cy="30001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grpSp>
      </p:grpSp>
      <p:sp>
        <p:nvSpPr>
          <p:cNvPr id="236" name="Google Shape;236;p30"/>
          <p:cNvSpPr/>
          <p:nvPr/>
        </p:nvSpPr>
        <p:spPr>
          <a:xfrm>
            <a:off x="6242430" y="3530642"/>
            <a:ext cx="317209" cy="316282"/>
          </a:xfrm>
          <a:custGeom>
            <a:avLst/>
            <a:gdLst/>
            <a:ahLst/>
            <a:cxnLst/>
            <a:rect l="l" t="t" r="r" b="b"/>
            <a:pathLst>
              <a:path w="3240000" h="3230531" extrusionOk="0">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37" name="Google Shape;237;p30"/>
          <p:cNvSpPr/>
          <p:nvPr/>
        </p:nvSpPr>
        <p:spPr>
          <a:xfrm rot="8100000">
            <a:off x="7511325" y="2666568"/>
            <a:ext cx="417475" cy="417476"/>
          </a:xfrm>
          <a:custGeom>
            <a:avLst/>
            <a:gdLst/>
            <a:ahLst/>
            <a:cxnLst/>
            <a:rect l="l" t="t" r="r" b="b"/>
            <a:pathLst>
              <a:path w="2483832" h="2483835" extrusionOk="0">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238" name="Google Shape;238;p30"/>
          <p:cNvSpPr/>
          <p:nvPr/>
        </p:nvSpPr>
        <p:spPr>
          <a:xfrm>
            <a:off x="8343132" y="4818318"/>
            <a:ext cx="303828" cy="379752"/>
          </a:xfrm>
          <a:custGeom>
            <a:avLst/>
            <a:gdLst/>
            <a:ahLst/>
            <a:cxnLst/>
            <a:rect l="l" t="t" r="r" b="b"/>
            <a:pathLst>
              <a:path w="2448272" h="3240000" extrusionOk="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39" name="Google Shape;239;p30"/>
          <p:cNvSpPr/>
          <p:nvPr/>
        </p:nvSpPr>
        <p:spPr>
          <a:xfrm>
            <a:off x="8729997" y="3282797"/>
            <a:ext cx="508153" cy="508153"/>
          </a:xfrm>
          <a:custGeom>
            <a:avLst/>
            <a:gdLst/>
            <a:ahLst/>
            <a:cxnLst/>
            <a:rect l="l" t="t" r="r" b="b"/>
            <a:pathLst>
              <a:path w="3240000" h="3240000" extrusionOk="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dk1"/>
              </a:solidFill>
              <a:latin typeface="Arial"/>
              <a:ea typeface="Arial"/>
              <a:cs typeface="Arial"/>
              <a:sym typeface="Arial"/>
            </a:endParaRPr>
          </a:p>
        </p:txBody>
      </p:sp>
      <p:sp>
        <p:nvSpPr>
          <p:cNvPr id="240" name="Google Shape;240;p30"/>
          <p:cNvSpPr/>
          <p:nvPr/>
        </p:nvSpPr>
        <p:spPr>
          <a:xfrm>
            <a:off x="6593822" y="4798726"/>
            <a:ext cx="491492" cy="491492"/>
          </a:xfrm>
          <a:custGeom>
            <a:avLst/>
            <a:gdLst/>
            <a:ahLst/>
            <a:cxnLst/>
            <a:rect l="l" t="t" r="r" b="b"/>
            <a:pathLst>
              <a:path w="3240000" h="3240000" extrusionOk="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pic>
        <p:nvPicPr>
          <p:cNvPr id="241" name="Google Shape;241;p30" descr="chef checking stock of goods in storage room - restaurant supplies stock pictures, royalty-free photos &amp; images"/>
          <p:cNvPicPr preferRelativeResize="0"/>
          <p:nvPr/>
        </p:nvPicPr>
        <p:blipFill rotWithShape="1">
          <a:blip r:embed="rId3">
            <a:alphaModFix/>
          </a:blip>
          <a:srcRect r="20641"/>
          <a:stretch/>
        </p:blipFill>
        <p:spPr>
          <a:xfrm>
            <a:off x="266254" y="2750394"/>
            <a:ext cx="2803568" cy="2355191"/>
          </a:xfrm>
          <a:prstGeom prst="rect">
            <a:avLst/>
          </a:prstGeom>
          <a:noFill/>
          <a:ln>
            <a:noFill/>
          </a:ln>
        </p:spPr>
      </p:pic>
    </p:spTree>
    <p:extLst>
      <p:ext uri="{BB962C8B-B14F-4D97-AF65-F5344CB8AC3E}">
        <p14:creationId xmlns:p14="http://schemas.microsoft.com/office/powerpoint/2010/main" val="14936075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1"/>
          <p:cNvSpPr/>
          <p:nvPr/>
        </p:nvSpPr>
        <p:spPr>
          <a:xfrm>
            <a:off x="8832552" y="4043264"/>
            <a:ext cx="1984982" cy="1984982"/>
          </a:xfrm>
          <a:prstGeom prst="ellipse">
            <a:avLst/>
          </a:prstGeom>
          <a:solidFill>
            <a:srgbClr val="FFD96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247" name="Google Shape;247;p31"/>
          <p:cNvSpPr/>
          <p:nvPr/>
        </p:nvSpPr>
        <p:spPr>
          <a:xfrm>
            <a:off x="1484981" y="4047049"/>
            <a:ext cx="1984982" cy="1984982"/>
          </a:xfrm>
          <a:prstGeom prst="ellipse">
            <a:avLst/>
          </a:prstGeom>
          <a:solidFill>
            <a:srgbClr val="6D9E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249" name="Google Shape;249;p31"/>
          <p:cNvSpPr txBox="1">
            <a:spLocks noGrp="1"/>
          </p:cNvSpPr>
          <p:nvPr>
            <p:ph type="body" idx="1"/>
          </p:nvPr>
        </p:nvSpPr>
        <p:spPr>
          <a:xfrm>
            <a:off x="320004" y="295283"/>
            <a:ext cx="11573197" cy="724247"/>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3200"/>
              <a:buFont typeface="Arial"/>
              <a:buNone/>
            </a:pPr>
            <a:r>
              <a:rPr lang="en-US" sz="4400" i="0" u="none" strike="noStrike" cap="none" dirty="0">
                <a:solidFill>
                  <a:schemeClr val="dk1"/>
                </a:solidFill>
                <a:latin typeface="+mj-lt"/>
                <a:ea typeface="Arial"/>
                <a:cs typeface="Arial"/>
                <a:sym typeface="Arial"/>
              </a:rPr>
              <a:t>Operational level: </a:t>
            </a:r>
            <a:r>
              <a:rPr lang="en-US" sz="4400" i="0" u="none" strike="noStrike" cap="none" dirty="0" err="1">
                <a:solidFill>
                  <a:schemeClr val="dk1"/>
                </a:solidFill>
                <a:latin typeface="+mj-lt"/>
                <a:ea typeface="Arial"/>
                <a:cs typeface="Arial"/>
                <a:sym typeface="Arial"/>
              </a:rPr>
              <a:t>organising</a:t>
            </a:r>
            <a:r>
              <a:rPr lang="en-US" sz="4400" i="0" u="none" strike="noStrike" cap="none" dirty="0">
                <a:solidFill>
                  <a:schemeClr val="dk1"/>
                </a:solidFill>
                <a:latin typeface="+mj-lt"/>
                <a:ea typeface="Arial"/>
                <a:cs typeface="Arial"/>
                <a:sym typeface="Arial"/>
              </a:rPr>
              <a:t> the equipment</a:t>
            </a:r>
            <a:endParaRPr sz="4400" i="0" u="none" strike="noStrike" cap="none" dirty="0">
              <a:solidFill>
                <a:schemeClr val="dk1"/>
              </a:solidFill>
              <a:latin typeface="+mj-lt"/>
              <a:ea typeface="Arial"/>
              <a:cs typeface="Arial"/>
              <a:sym typeface="Arial"/>
            </a:endParaRPr>
          </a:p>
        </p:txBody>
      </p:sp>
      <p:sp>
        <p:nvSpPr>
          <p:cNvPr id="250" name="Google Shape;250;p31"/>
          <p:cNvSpPr/>
          <p:nvPr/>
        </p:nvSpPr>
        <p:spPr>
          <a:xfrm>
            <a:off x="5114112" y="1859612"/>
            <a:ext cx="1984982" cy="1984982"/>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251" name="Google Shape;251;p31"/>
          <p:cNvSpPr/>
          <p:nvPr/>
        </p:nvSpPr>
        <p:spPr>
          <a:xfrm rot="-1801808">
            <a:off x="3250072" y="3433148"/>
            <a:ext cx="1995932" cy="967040"/>
          </a:xfrm>
          <a:prstGeom prst="leftRightArrow">
            <a:avLst>
              <a:gd name="adj1" fmla="val 50000"/>
              <a:gd name="adj2" fmla="val 50000"/>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252" name="Google Shape;252;p31"/>
          <p:cNvSpPr/>
          <p:nvPr/>
        </p:nvSpPr>
        <p:spPr>
          <a:xfrm rot="1957735">
            <a:off x="6967202" y="3460408"/>
            <a:ext cx="1995934" cy="967042"/>
          </a:xfrm>
          <a:prstGeom prst="leftRightArrow">
            <a:avLst>
              <a:gd name="adj1" fmla="val 50000"/>
              <a:gd name="adj2" fmla="val 50000"/>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253" name="Google Shape;253;p31"/>
          <p:cNvSpPr txBox="1"/>
          <p:nvPr/>
        </p:nvSpPr>
        <p:spPr>
          <a:xfrm>
            <a:off x="5345490" y="3032814"/>
            <a:ext cx="1501429" cy="52318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Inventory the equipment</a:t>
            </a:r>
            <a:endParaRPr sz="1400" b="1" i="0" u="none" strike="noStrike" cap="none">
              <a:solidFill>
                <a:schemeClr val="lt1"/>
              </a:solidFill>
              <a:latin typeface="Arial"/>
              <a:ea typeface="Arial"/>
              <a:cs typeface="Arial"/>
              <a:sym typeface="Arial"/>
            </a:endParaRPr>
          </a:p>
        </p:txBody>
      </p:sp>
      <p:sp>
        <p:nvSpPr>
          <p:cNvPr id="254" name="Google Shape;254;p31"/>
          <p:cNvSpPr txBox="1"/>
          <p:nvPr/>
        </p:nvSpPr>
        <p:spPr>
          <a:xfrm>
            <a:off x="1712432" y="5317879"/>
            <a:ext cx="1501429"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Storage area</a:t>
            </a:r>
            <a:endParaRPr sz="1400" b="1" i="0" u="none" strike="noStrike" cap="none">
              <a:solidFill>
                <a:schemeClr val="lt1"/>
              </a:solidFill>
              <a:latin typeface="Arial"/>
              <a:ea typeface="Arial"/>
              <a:cs typeface="Arial"/>
              <a:sym typeface="Arial"/>
            </a:endParaRPr>
          </a:p>
        </p:txBody>
      </p:sp>
      <p:sp>
        <p:nvSpPr>
          <p:cNvPr id="255" name="Google Shape;255;p31"/>
          <p:cNvSpPr txBox="1"/>
          <p:nvPr/>
        </p:nvSpPr>
        <p:spPr>
          <a:xfrm>
            <a:off x="9084920" y="5317879"/>
            <a:ext cx="1501429" cy="307777"/>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Kitchen area</a:t>
            </a:r>
            <a:endParaRPr sz="1400" b="1" i="0" u="none" strike="noStrike" cap="none">
              <a:solidFill>
                <a:schemeClr val="lt1"/>
              </a:solidFill>
              <a:latin typeface="Arial"/>
              <a:ea typeface="Arial"/>
              <a:cs typeface="Arial"/>
              <a:sym typeface="Arial"/>
            </a:endParaRPr>
          </a:p>
        </p:txBody>
      </p:sp>
      <p:grpSp>
        <p:nvGrpSpPr>
          <p:cNvPr id="256" name="Google Shape;256;p31"/>
          <p:cNvGrpSpPr/>
          <p:nvPr/>
        </p:nvGrpSpPr>
        <p:grpSpPr>
          <a:xfrm>
            <a:off x="1199170" y="1992115"/>
            <a:ext cx="3958469" cy="1200288"/>
            <a:chOff x="735519" y="2196403"/>
            <a:chExt cx="3197400" cy="1200288"/>
          </a:xfrm>
        </p:grpSpPr>
        <p:sp>
          <p:nvSpPr>
            <p:cNvPr id="257" name="Google Shape;257;p31"/>
            <p:cNvSpPr txBox="1"/>
            <p:nvPr/>
          </p:nvSpPr>
          <p:spPr>
            <a:xfrm>
              <a:off x="735519" y="2196403"/>
              <a:ext cx="3197400" cy="1200288"/>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2000"/>
                <a:buFont typeface="Arial"/>
                <a:buNone/>
              </a:pPr>
              <a:r>
                <a:rPr lang="en-US" b="0" i="0" u="none" strike="noStrike" cap="none" dirty="0">
                  <a:solidFill>
                    <a:srgbClr val="303030"/>
                  </a:solidFill>
                  <a:ea typeface="Arial"/>
                  <a:cs typeface="Arial"/>
                  <a:sym typeface="Arial"/>
                </a:rPr>
                <a:t>Identify whether the equipment used in the storage influences the loss (e.g., mold) and consider upgrading it to keep the products fresh longer.</a:t>
              </a:r>
              <a:endParaRPr b="0" i="0" u="none" strike="noStrike" cap="none" dirty="0">
                <a:solidFill>
                  <a:srgbClr val="303030"/>
                </a:solidFill>
                <a:ea typeface="Arial"/>
                <a:cs typeface="Arial"/>
                <a:sym typeface="Arial"/>
              </a:endParaRPr>
            </a:p>
          </p:txBody>
        </p:sp>
        <p:sp>
          <p:nvSpPr>
            <p:cNvPr id="258" name="Google Shape;258;p31"/>
            <p:cNvSpPr txBox="1"/>
            <p:nvPr/>
          </p:nvSpPr>
          <p:spPr>
            <a:xfrm>
              <a:off x="752834" y="2389056"/>
              <a:ext cx="2332598" cy="26157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endParaRPr sz="1100" b="0" i="0" u="none" strike="noStrike" cap="none">
                <a:solidFill>
                  <a:srgbClr val="3F3F3F"/>
                </a:solidFill>
                <a:ea typeface="Arial"/>
                <a:cs typeface="Arial"/>
                <a:sym typeface="Arial"/>
              </a:endParaRPr>
            </a:p>
          </p:txBody>
        </p:sp>
      </p:grpSp>
      <p:sp>
        <p:nvSpPr>
          <p:cNvPr id="259" name="Google Shape;259;p31"/>
          <p:cNvSpPr/>
          <p:nvPr/>
        </p:nvSpPr>
        <p:spPr>
          <a:xfrm>
            <a:off x="942329" y="1859612"/>
            <a:ext cx="197768" cy="1300647"/>
          </a:xfrm>
          <a:prstGeom prst="rect">
            <a:avLst/>
          </a:prstGeom>
          <a:solidFill>
            <a:srgbClr val="6D9E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260" name="Google Shape;260;p31"/>
          <p:cNvSpPr/>
          <p:nvPr/>
        </p:nvSpPr>
        <p:spPr>
          <a:xfrm>
            <a:off x="11078602" y="1859612"/>
            <a:ext cx="197768" cy="1300647"/>
          </a:xfrm>
          <a:prstGeom prst="rect">
            <a:avLst/>
          </a:prstGeom>
          <a:solidFill>
            <a:srgbClr val="FFD96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261" name="Google Shape;261;p31"/>
          <p:cNvSpPr/>
          <p:nvPr/>
        </p:nvSpPr>
        <p:spPr>
          <a:xfrm>
            <a:off x="5730872" y="2232782"/>
            <a:ext cx="730665" cy="718432"/>
          </a:xfrm>
          <a:custGeom>
            <a:avLst/>
            <a:gdLst/>
            <a:ahLst/>
            <a:cxnLst/>
            <a:rect l="l" t="t" r="r" b="b"/>
            <a:pathLst>
              <a:path w="3851322" h="3786842" extrusionOk="0">
                <a:moveTo>
                  <a:pt x="3845029" y="1629937"/>
                </a:moveTo>
                <a:lnTo>
                  <a:pt x="3851322" y="1762720"/>
                </a:lnTo>
                <a:lnTo>
                  <a:pt x="3812477" y="1776859"/>
                </a:lnTo>
                <a:lnTo>
                  <a:pt x="3444864" y="1775585"/>
                </a:lnTo>
                <a:close/>
                <a:moveTo>
                  <a:pt x="3791299" y="1322869"/>
                </a:moveTo>
                <a:cubicBezTo>
                  <a:pt x="3804294" y="1363489"/>
                  <a:pt x="3813753" y="1405089"/>
                  <a:pt x="3820726" y="1447230"/>
                </a:cubicBezTo>
                <a:lnTo>
                  <a:pt x="2923542" y="1773779"/>
                </a:lnTo>
                <a:lnTo>
                  <a:pt x="2555935" y="1772505"/>
                </a:lnTo>
                <a:close/>
                <a:moveTo>
                  <a:pt x="3686733" y="1034305"/>
                </a:moveTo>
                <a:cubicBezTo>
                  <a:pt x="3706467" y="1071934"/>
                  <a:pt x="3722972" y="1111031"/>
                  <a:pt x="3736130" y="1151397"/>
                </a:cubicBezTo>
                <a:lnTo>
                  <a:pt x="2052009" y="1764367"/>
                </a:lnTo>
                <a:lnTo>
                  <a:pt x="2052009" y="1629296"/>
                </a:lnTo>
                <a:close/>
                <a:moveTo>
                  <a:pt x="3531650" y="764128"/>
                </a:moveTo>
                <a:cubicBezTo>
                  <a:pt x="3557479" y="799119"/>
                  <a:pt x="3581112" y="835525"/>
                  <a:pt x="3601539" y="873761"/>
                </a:cubicBezTo>
                <a:lnTo>
                  <a:pt x="2052009" y="1437744"/>
                </a:lnTo>
                <a:lnTo>
                  <a:pt x="2052009" y="1302673"/>
                </a:lnTo>
                <a:close/>
                <a:moveTo>
                  <a:pt x="3320179" y="514474"/>
                </a:moveTo>
                <a:lnTo>
                  <a:pt x="3414136" y="615348"/>
                </a:lnTo>
                <a:lnTo>
                  <a:pt x="2052009" y="1111121"/>
                </a:lnTo>
                <a:lnTo>
                  <a:pt x="2052009" y="976050"/>
                </a:lnTo>
                <a:close/>
                <a:moveTo>
                  <a:pt x="3038975" y="290201"/>
                </a:moveTo>
                <a:cubicBezTo>
                  <a:pt x="3082160" y="317774"/>
                  <a:pt x="3124087" y="347421"/>
                  <a:pt x="3164106" y="379728"/>
                </a:cubicBezTo>
                <a:lnTo>
                  <a:pt x="2052009" y="784498"/>
                </a:lnTo>
                <a:lnTo>
                  <a:pt x="2052009" y="649428"/>
                </a:lnTo>
                <a:close/>
                <a:moveTo>
                  <a:pt x="1800000" y="186842"/>
                </a:moveTo>
                <a:lnTo>
                  <a:pt x="1800000" y="1986842"/>
                </a:lnTo>
                <a:lnTo>
                  <a:pt x="3600000" y="1986842"/>
                </a:lnTo>
                <a:cubicBezTo>
                  <a:pt x="3600000" y="2980955"/>
                  <a:pt x="2794113" y="3786842"/>
                  <a:pt x="1800000" y="3786842"/>
                </a:cubicBezTo>
                <a:cubicBezTo>
                  <a:pt x="805887" y="3786842"/>
                  <a:pt x="0" y="2980955"/>
                  <a:pt x="0" y="1986842"/>
                </a:cubicBezTo>
                <a:cubicBezTo>
                  <a:pt x="0" y="992729"/>
                  <a:pt x="805887" y="186842"/>
                  <a:pt x="1800000" y="186842"/>
                </a:cubicBezTo>
                <a:close/>
                <a:moveTo>
                  <a:pt x="2653345" y="103936"/>
                </a:moveTo>
                <a:cubicBezTo>
                  <a:pt x="2713623" y="122781"/>
                  <a:pt x="2772066" y="146664"/>
                  <a:pt x="2828252" y="175345"/>
                </a:cubicBezTo>
                <a:lnTo>
                  <a:pt x="2052009" y="457876"/>
                </a:lnTo>
                <a:lnTo>
                  <a:pt x="2052009" y="322805"/>
                </a:lnTo>
                <a:close/>
                <a:moveTo>
                  <a:pt x="2052009" y="0"/>
                </a:moveTo>
                <a:cubicBezTo>
                  <a:pt x="2150315" y="0"/>
                  <a:pt x="2247800" y="7911"/>
                  <a:pt x="2343281" y="25238"/>
                </a:cubicBezTo>
                <a:lnTo>
                  <a:pt x="2052009" y="131252"/>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dk1"/>
              </a:solidFill>
              <a:latin typeface="Arial"/>
              <a:ea typeface="Arial"/>
              <a:cs typeface="Arial"/>
              <a:sym typeface="Arial"/>
            </a:endParaRPr>
          </a:p>
        </p:txBody>
      </p:sp>
      <p:sp>
        <p:nvSpPr>
          <p:cNvPr id="262" name="Google Shape;262;p31"/>
          <p:cNvSpPr/>
          <p:nvPr/>
        </p:nvSpPr>
        <p:spPr>
          <a:xfrm>
            <a:off x="2164433" y="4684098"/>
            <a:ext cx="597428" cy="522384"/>
          </a:xfrm>
          <a:custGeom>
            <a:avLst/>
            <a:gdLst/>
            <a:ahLst/>
            <a:cxnLst/>
            <a:rect l="l" t="t" r="r" b="b"/>
            <a:pathLst>
              <a:path w="3240000" h="3240000" extrusionOk="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dk1"/>
              </a:solidFill>
              <a:latin typeface="Arial"/>
              <a:ea typeface="Arial"/>
              <a:cs typeface="Arial"/>
              <a:sym typeface="Arial"/>
            </a:endParaRPr>
          </a:p>
        </p:txBody>
      </p:sp>
      <p:sp>
        <p:nvSpPr>
          <p:cNvPr id="263" name="Google Shape;263;p31"/>
          <p:cNvSpPr/>
          <p:nvPr/>
        </p:nvSpPr>
        <p:spPr>
          <a:xfrm>
            <a:off x="9531572" y="4604284"/>
            <a:ext cx="586942" cy="569913"/>
          </a:xfrm>
          <a:custGeom>
            <a:avLst/>
            <a:gdLst/>
            <a:ahLst/>
            <a:cxnLst/>
            <a:rect l="l" t="t" r="r" b="b"/>
            <a:pathLst>
              <a:path w="3240000" h="3240000" extrusionOk="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dk1"/>
              </a:solidFill>
              <a:latin typeface="Arial"/>
              <a:ea typeface="Arial"/>
              <a:cs typeface="Arial"/>
              <a:sym typeface="Arial"/>
            </a:endParaRPr>
          </a:p>
        </p:txBody>
      </p:sp>
      <p:grpSp>
        <p:nvGrpSpPr>
          <p:cNvPr id="264" name="Google Shape;264;p31"/>
          <p:cNvGrpSpPr/>
          <p:nvPr/>
        </p:nvGrpSpPr>
        <p:grpSpPr>
          <a:xfrm>
            <a:off x="7286945" y="1971039"/>
            <a:ext cx="3778517" cy="1200288"/>
            <a:chOff x="668700" y="2260027"/>
            <a:chExt cx="3197400" cy="1200288"/>
          </a:xfrm>
        </p:grpSpPr>
        <p:sp>
          <p:nvSpPr>
            <p:cNvPr id="265" name="Google Shape;265;p31"/>
            <p:cNvSpPr txBox="1"/>
            <p:nvPr/>
          </p:nvSpPr>
          <p:spPr>
            <a:xfrm>
              <a:off x="668700" y="2260027"/>
              <a:ext cx="3197400" cy="1200288"/>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2000"/>
                <a:buFont typeface="Arial"/>
                <a:buNone/>
              </a:pPr>
              <a:r>
                <a:rPr lang="en-US" b="0" i="0" u="none" strike="noStrike" cap="none" dirty="0">
                  <a:solidFill>
                    <a:srgbClr val="303030"/>
                  </a:solidFill>
                  <a:ea typeface="Arial"/>
                  <a:cs typeface="Arial"/>
                  <a:sym typeface="Arial"/>
                </a:rPr>
                <a:t>Identify whether the layout of the kitchen equipment has effects (e.g., frequent spillages, need for an additional bin) and make changes.</a:t>
              </a:r>
              <a:endParaRPr b="0" i="0" u="none" strike="noStrike" cap="none" dirty="0">
                <a:solidFill>
                  <a:srgbClr val="303030"/>
                </a:solidFill>
                <a:ea typeface="Arial"/>
                <a:cs typeface="Arial"/>
                <a:sym typeface="Arial"/>
              </a:endParaRPr>
            </a:p>
          </p:txBody>
        </p:sp>
        <p:sp>
          <p:nvSpPr>
            <p:cNvPr id="266" name="Google Shape;266;p31"/>
            <p:cNvSpPr txBox="1"/>
            <p:nvPr/>
          </p:nvSpPr>
          <p:spPr>
            <a:xfrm>
              <a:off x="752834" y="2389056"/>
              <a:ext cx="2332598" cy="26157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endParaRPr sz="1100" b="0" i="0" u="none" strike="noStrike" cap="none">
                <a:solidFill>
                  <a:srgbClr val="3F3F3F"/>
                </a:solidFill>
                <a:ea typeface="Arial"/>
                <a:cs typeface="Arial"/>
                <a:sym typeface="Arial"/>
              </a:endParaRPr>
            </a:p>
          </p:txBody>
        </p:sp>
      </p:grpSp>
    </p:spTree>
    <p:extLst>
      <p:ext uri="{BB962C8B-B14F-4D97-AF65-F5344CB8AC3E}">
        <p14:creationId xmlns:p14="http://schemas.microsoft.com/office/powerpoint/2010/main" val="32253962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2" name="Google Shape;272;p21"/>
          <p:cNvSpPr txBox="1">
            <a:spLocks noGrp="1"/>
          </p:cNvSpPr>
          <p:nvPr>
            <p:ph type="body" idx="1"/>
          </p:nvPr>
        </p:nvSpPr>
        <p:spPr>
          <a:xfrm>
            <a:off x="308536" y="312101"/>
            <a:ext cx="11573197" cy="72424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262626"/>
              </a:buClr>
              <a:buSzPts val="5400"/>
              <a:buNone/>
            </a:pPr>
            <a:r>
              <a:rPr lang="en-US" sz="4400" dirty="0">
                <a:solidFill>
                  <a:schemeClr val="dk1"/>
                </a:solidFill>
                <a:latin typeface="+mj-lt"/>
              </a:rPr>
              <a:t>Operational level: staff training</a:t>
            </a:r>
            <a:endParaRPr sz="6600" dirty="0">
              <a:latin typeface="+mj-lt"/>
            </a:endParaRPr>
          </a:p>
        </p:txBody>
      </p:sp>
      <p:grpSp>
        <p:nvGrpSpPr>
          <p:cNvPr id="273" name="Google Shape;273;p21"/>
          <p:cNvGrpSpPr/>
          <p:nvPr/>
        </p:nvGrpSpPr>
        <p:grpSpPr>
          <a:xfrm flipH="1">
            <a:off x="4553402" y="2348720"/>
            <a:ext cx="1550380" cy="3001942"/>
            <a:chOff x="4276111" y="2364368"/>
            <a:chExt cx="2269298" cy="3001942"/>
          </a:xfrm>
        </p:grpSpPr>
        <p:cxnSp>
          <p:nvCxnSpPr>
            <p:cNvPr id="274" name="Google Shape;274;p21"/>
            <p:cNvCxnSpPr/>
            <p:nvPr/>
          </p:nvCxnSpPr>
          <p:spPr>
            <a:xfrm rot="10800000" flipH="1">
              <a:off x="4287500" y="2364368"/>
              <a:ext cx="2257909" cy="1548594"/>
            </a:xfrm>
            <a:prstGeom prst="straightConnector1">
              <a:avLst/>
            </a:prstGeom>
            <a:noFill/>
            <a:ln w="19050" cap="flat" cmpd="sng">
              <a:solidFill>
                <a:srgbClr val="3F3F3F"/>
              </a:solidFill>
              <a:prstDash val="solid"/>
              <a:miter lim="800000"/>
              <a:headEnd type="oval" w="med" len="med"/>
              <a:tailEnd type="oval" w="med" len="med"/>
            </a:ln>
          </p:spPr>
        </p:cxnSp>
        <p:cxnSp>
          <p:nvCxnSpPr>
            <p:cNvPr id="275" name="Google Shape;275;p21"/>
            <p:cNvCxnSpPr/>
            <p:nvPr/>
          </p:nvCxnSpPr>
          <p:spPr>
            <a:xfrm>
              <a:off x="4276111" y="3912962"/>
              <a:ext cx="2267808" cy="16234"/>
            </a:xfrm>
            <a:prstGeom prst="straightConnector1">
              <a:avLst/>
            </a:prstGeom>
            <a:noFill/>
            <a:ln w="19050" cap="flat" cmpd="sng">
              <a:solidFill>
                <a:srgbClr val="3F3F3F"/>
              </a:solidFill>
              <a:prstDash val="solid"/>
              <a:miter lim="800000"/>
              <a:headEnd type="oval" w="med" len="med"/>
              <a:tailEnd type="oval" w="med" len="med"/>
            </a:ln>
          </p:spPr>
        </p:cxnSp>
        <p:cxnSp>
          <p:nvCxnSpPr>
            <p:cNvPr id="276" name="Google Shape;276;p21"/>
            <p:cNvCxnSpPr/>
            <p:nvPr/>
          </p:nvCxnSpPr>
          <p:spPr>
            <a:xfrm>
              <a:off x="4276111" y="3912962"/>
              <a:ext cx="2217189" cy="1453348"/>
            </a:xfrm>
            <a:prstGeom prst="straightConnector1">
              <a:avLst/>
            </a:prstGeom>
            <a:noFill/>
            <a:ln w="19050" cap="flat" cmpd="sng">
              <a:solidFill>
                <a:srgbClr val="3F3F3F"/>
              </a:solidFill>
              <a:prstDash val="solid"/>
              <a:miter lim="800000"/>
              <a:headEnd type="oval" w="med" len="med"/>
              <a:tailEnd type="oval" w="med" len="med"/>
            </a:ln>
          </p:spPr>
        </p:cxnSp>
      </p:grpSp>
      <p:grpSp>
        <p:nvGrpSpPr>
          <p:cNvPr id="277" name="Google Shape;277;p21"/>
          <p:cNvGrpSpPr/>
          <p:nvPr/>
        </p:nvGrpSpPr>
        <p:grpSpPr>
          <a:xfrm>
            <a:off x="6113582" y="2348720"/>
            <a:ext cx="1550380" cy="3001942"/>
            <a:chOff x="4276111" y="2364368"/>
            <a:chExt cx="2269298" cy="3001942"/>
          </a:xfrm>
        </p:grpSpPr>
        <p:cxnSp>
          <p:nvCxnSpPr>
            <p:cNvPr id="278" name="Google Shape;278;p21"/>
            <p:cNvCxnSpPr/>
            <p:nvPr/>
          </p:nvCxnSpPr>
          <p:spPr>
            <a:xfrm rot="10800000" flipH="1">
              <a:off x="4287500" y="2364368"/>
              <a:ext cx="2257909" cy="1548594"/>
            </a:xfrm>
            <a:prstGeom prst="straightConnector1">
              <a:avLst/>
            </a:prstGeom>
            <a:noFill/>
            <a:ln w="19050" cap="flat" cmpd="sng">
              <a:solidFill>
                <a:srgbClr val="3F3F3F"/>
              </a:solidFill>
              <a:prstDash val="solid"/>
              <a:miter lim="800000"/>
              <a:headEnd type="oval" w="med" len="med"/>
              <a:tailEnd type="oval" w="med" len="med"/>
            </a:ln>
          </p:spPr>
        </p:cxnSp>
        <p:cxnSp>
          <p:nvCxnSpPr>
            <p:cNvPr id="279" name="Google Shape;279;p21"/>
            <p:cNvCxnSpPr/>
            <p:nvPr/>
          </p:nvCxnSpPr>
          <p:spPr>
            <a:xfrm>
              <a:off x="4276111" y="3912962"/>
              <a:ext cx="2267808" cy="16234"/>
            </a:xfrm>
            <a:prstGeom prst="straightConnector1">
              <a:avLst/>
            </a:prstGeom>
            <a:noFill/>
            <a:ln w="19050" cap="flat" cmpd="sng">
              <a:solidFill>
                <a:srgbClr val="3F3F3F"/>
              </a:solidFill>
              <a:prstDash val="solid"/>
              <a:miter lim="800000"/>
              <a:headEnd type="oval" w="med" len="med"/>
              <a:tailEnd type="oval" w="med" len="med"/>
            </a:ln>
          </p:spPr>
        </p:cxnSp>
        <p:cxnSp>
          <p:nvCxnSpPr>
            <p:cNvPr id="280" name="Google Shape;280;p21"/>
            <p:cNvCxnSpPr/>
            <p:nvPr/>
          </p:nvCxnSpPr>
          <p:spPr>
            <a:xfrm>
              <a:off x="4276111" y="3912962"/>
              <a:ext cx="2217189" cy="1453348"/>
            </a:xfrm>
            <a:prstGeom prst="straightConnector1">
              <a:avLst/>
            </a:prstGeom>
            <a:noFill/>
            <a:ln w="19050" cap="flat" cmpd="sng">
              <a:solidFill>
                <a:srgbClr val="3F3F3F"/>
              </a:solidFill>
              <a:prstDash val="solid"/>
              <a:miter lim="800000"/>
              <a:headEnd type="oval" w="med" len="med"/>
              <a:tailEnd type="oval" w="med" len="med"/>
            </a:ln>
          </p:spPr>
        </p:cxnSp>
      </p:grpSp>
      <p:sp>
        <p:nvSpPr>
          <p:cNvPr id="281" name="Google Shape;281;p21"/>
          <p:cNvSpPr/>
          <p:nvPr/>
        </p:nvSpPr>
        <p:spPr>
          <a:xfrm>
            <a:off x="7740323" y="1899834"/>
            <a:ext cx="720080" cy="720080"/>
          </a:xfrm>
          <a:prstGeom prst="ellipse">
            <a:avLst/>
          </a:prstGeom>
          <a:solidFill>
            <a:srgbClr val="FFD96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grpSp>
        <p:nvGrpSpPr>
          <p:cNvPr id="282" name="Google Shape;282;p21"/>
          <p:cNvGrpSpPr/>
          <p:nvPr/>
        </p:nvGrpSpPr>
        <p:grpSpPr>
          <a:xfrm>
            <a:off x="8566839" y="1462127"/>
            <a:ext cx="3156846" cy="1192992"/>
            <a:chOff x="2216909" y="2139262"/>
            <a:chExt cx="778200" cy="1192992"/>
          </a:xfrm>
        </p:grpSpPr>
        <p:sp>
          <p:nvSpPr>
            <p:cNvPr id="283" name="Google Shape;283;p21"/>
            <p:cNvSpPr txBox="1"/>
            <p:nvPr/>
          </p:nvSpPr>
          <p:spPr>
            <a:xfrm>
              <a:off x="2219009" y="2408965"/>
              <a:ext cx="776100" cy="9232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800" b="0" i="0" u="none" strike="noStrike" cap="none">
                  <a:solidFill>
                    <a:srgbClr val="303030"/>
                  </a:solidFill>
                  <a:ea typeface="Arial"/>
                  <a:cs typeface="Arial"/>
                  <a:sym typeface="Arial"/>
                </a:rPr>
                <a:t>Prepare information, talk about situations </a:t>
              </a:r>
              <a:r>
                <a:rPr lang="en-US" sz="1800" b="0" i="0" u="none" strike="noStrike" cap="none">
                  <a:solidFill>
                    <a:schemeClr val="dk1"/>
                  </a:solidFill>
                  <a:ea typeface="Arial"/>
                  <a:cs typeface="Arial"/>
                  <a:sym typeface="Arial"/>
                </a:rPr>
                <a:t>and </a:t>
              </a:r>
              <a:r>
                <a:rPr lang="en-US" sz="1800" b="0" i="0" u="none" strike="noStrike" cap="none">
                  <a:solidFill>
                    <a:srgbClr val="303030"/>
                  </a:solidFil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numbers</a:t>
              </a:r>
              <a:r>
                <a:rPr lang="en-US" sz="1800" b="0" i="0" u="none" strike="noStrike" cap="none">
                  <a:solidFill>
                    <a:srgbClr val="303030"/>
                  </a:solidFill>
                  <a:ea typeface="Arial"/>
                  <a:cs typeface="Arial"/>
                  <a:sym typeface="Arial"/>
                </a:rPr>
                <a:t> recorded at your company. </a:t>
              </a:r>
              <a:endParaRPr sz="2000" b="0" i="0" u="none" strike="noStrike" cap="none">
                <a:solidFill>
                  <a:srgbClr val="303030"/>
                </a:solidFill>
                <a:ea typeface="Arial"/>
                <a:cs typeface="Arial"/>
                <a:sym typeface="Arial"/>
              </a:endParaRPr>
            </a:p>
          </p:txBody>
        </p:sp>
        <p:sp>
          <p:nvSpPr>
            <p:cNvPr id="284" name="Google Shape;284;p21"/>
            <p:cNvSpPr txBox="1"/>
            <p:nvPr/>
          </p:nvSpPr>
          <p:spPr>
            <a:xfrm>
              <a:off x="2216909" y="2139262"/>
              <a:ext cx="7782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800" b="1" i="0" u="none" strike="noStrike" cap="none">
                  <a:solidFill>
                    <a:srgbClr val="303030"/>
                  </a:solidFill>
                  <a:ea typeface="Arial"/>
                  <a:cs typeface="Arial"/>
                  <a:sym typeface="Arial"/>
                </a:rPr>
                <a:t>Be specific</a:t>
              </a:r>
              <a:endParaRPr sz="1800" b="1" i="0" u="none" strike="noStrike" cap="none">
                <a:solidFill>
                  <a:srgbClr val="303030"/>
                </a:solidFill>
                <a:ea typeface="Arial"/>
                <a:cs typeface="Arial"/>
                <a:sym typeface="Arial"/>
              </a:endParaRPr>
            </a:p>
          </p:txBody>
        </p:sp>
      </p:grpSp>
      <p:sp>
        <p:nvSpPr>
          <p:cNvPr id="285" name="Google Shape;285;p21"/>
          <p:cNvSpPr/>
          <p:nvPr/>
        </p:nvSpPr>
        <p:spPr>
          <a:xfrm>
            <a:off x="7750062" y="5198684"/>
            <a:ext cx="720080" cy="720080"/>
          </a:xfrm>
          <a:prstGeom prst="ellipse">
            <a:avLst/>
          </a:prstGeom>
          <a:solidFill>
            <a:srgbClr val="6D9E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grpSp>
        <p:nvGrpSpPr>
          <p:cNvPr id="286" name="Google Shape;286;p21"/>
          <p:cNvGrpSpPr/>
          <p:nvPr/>
        </p:nvGrpSpPr>
        <p:grpSpPr>
          <a:xfrm>
            <a:off x="8566839" y="4876443"/>
            <a:ext cx="3176696" cy="1204205"/>
            <a:chOff x="2219009" y="2029324"/>
            <a:chExt cx="778200" cy="1204205"/>
          </a:xfrm>
        </p:grpSpPr>
        <p:sp>
          <p:nvSpPr>
            <p:cNvPr id="287" name="Google Shape;287;p21"/>
            <p:cNvSpPr txBox="1"/>
            <p:nvPr/>
          </p:nvSpPr>
          <p:spPr>
            <a:xfrm>
              <a:off x="2219009" y="2310240"/>
              <a:ext cx="776100" cy="9232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800" b="0" i="0" u="none" strike="noStrike" cap="none">
                  <a:solidFill>
                    <a:srgbClr val="303030"/>
                  </a:solidFill>
                  <a:ea typeface="Arial"/>
                  <a:cs typeface="Arial"/>
                  <a:sym typeface="Arial"/>
                </a:rPr>
                <a:t>Allocate responsibilities and assign different tasks to different people. </a:t>
              </a:r>
              <a:endParaRPr sz="2000" b="0" i="0" u="none" strike="noStrike" cap="none">
                <a:solidFill>
                  <a:srgbClr val="303030"/>
                </a:solidFill>
                <a:ea typeface="Arial"/>
                <a:cs typeface="Arial"/>
                <a:sym typeface="Arial"/>
              </a:endParaRPr>
            </a:p>
          </p:txBody>
        </p:sp>
        <p:sp>
          <p:nvSpPr>
            <p:cNvPr id="288" name="Google Shape;288;p21"/>
            <p:cNvSpPr txBox="1"/>
            <p:nvPr/>
          </p:nvSpPr>
          <p:spPr>
            <a:xfrm>
              <a:off x="2219009" y="2029324"/>
              <a:ext cx="7782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800" b="1" i="0" u="none" strike="noStrike" cap="none">
                  <a:solidFill>
                    <a:srgbClr val="303030"/>
                  </a:solidFill>
                  <a:ea typeface="Arial"/>
                  <a:cs typeface="Arial"/>
                  <a:sym typeface="Arial"/>
                </a:rPr>
                <a:t>Assign responsibilities</a:t>
              </a:r>
              <a:endParaRPr sz="1800" b="1" i="0" u="none" strike="noStrike" cap="none">
                <a:solidFill>
                  <a:srgbClr val="303030"/>
                </a:solidFill>
                <a:ea typeface="Arial"/>
                <a:cs typeface="Arial"/>
                <a:sym typeface="Arial"/>
              </a:endParaRPr>
            </a:p>
          </p:txBody>
        </p:sp>
      </p:grpSp>
      <p:sp>
        <p:nvSpPr>
          <p:cNvPr id="289" name="Google Shape;289;p21"/>
          <p:cNvSpPr/>
          <p:nvPr/>
        </p:nvSpPr>
        <p:spPr>
          <a:xfrm>
            <a:off x="3756960" y="1899834"/>
            <a:ext cx="720080" cy="720080"/>
          </a:xfrm>
          <a:prstGeom prst="ellipse">
            <a:avLst/>
          </a:prstGeom>
          <a:solidFill>
            <a:srgbClr val="6D9E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grpSp>
        <p:nvGrpSpPr>
          <p:cNvPr id="290" name="Google Shape;290;p21"/>
          <p:cNvGrpSpPr/>
          <p:nvPr/>
        </p:nvGrpSpPr>
        <p:grpSpPr>
          <a:xfrm>
            <a:off x="441906" y="1755443"/>
            <a:ext cx="3035099" cy="1206866"/>
            <a:chOff x="2149469" y="2125388"/>
            <a:chExt cx="846690" cy="1206866"/>
          </a:xfrm>
        </p:grpSpPr>
        <p:sp>
          <p:nvSpPr>
            <p:cNvPr id="291" name="Google Shape;291;p21"/>
            <p:cNvSpPr txBox="1"/>
            <p:nvPr/>
          </p:nvSpPr>
          <p:spPr>
            <a:xfrm>
              <a:off x="2149469" y="2408965"/>
              <a:ext cx="845641" cy="923289"/>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800" b="0" i="0" u="none" strike="noStrike" cap="none" dirty="0">
                  <a:solidFill>
                    <a:srgbClr val="303030"/>
                  </a:solidFill>
                  <a:ea typeface="Arial"/>
                  <a:cs typeface="Arial"/>
                  <a:sym typeface="Arial"/>
                </a:rPr>
                <a:t>Make the process continuous - monitor and update training content. </a:t>
              </a:r>
              <a:endParaRPr sz="1800" b="0" i="0" u="none" strike="noStrike" cap="none" dirty="0">
                <a:solidFill>
                  <a:srgbClr val="303030"/>
                </a:solidFill>
                <a:ea typeface="Arial"/>
                <a:cs typeface="Arial"/>
                <a:sym typeface="Arial"/>
              </a:endParaRPr>
            </a:p>
          </p:txBody>
        </p:sp>
        <p:sp>
          <p:nvSpPr>
            <p:cNvPr id="292" name="Google Shape;292;p21"/>
            <p:cNvSpPr txBox="1"/>
            <p:nvPr/>
          </p:nvSpPr>
          <p:spPr>
            <a:xfrm>
              <a:off x="2217959" y="2125388"/>
              <a:ext cx="778200" cy="36929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800" b="1" i="0" u="none" strike="noStrike" cap="none">
                  <a:solidFill>
                    <a:srgbClr val="303030"/>
                  </a:solidFill>
                  <a:ea typeface="Arial"/>
                  <a:cs typeface="Arial"/>
                  <a:sym typeface="Arial"/>
                </a:rPr>
                <a:t>Keep track</a:t>
              </a:r>
              <a:endParaRPr sz="1800" b="1" i="0" u="none" strike="noStrike" cap="none">
                <a:solidFill>
                  <a:srgbClr val="303030"/>
                </a:solidFill>
                <a:ea typeface="Arial"/>
                <a:cs typeface="Arial"/>
                <a:sym typeface="Arial"/>
              </a:endParaRPr>
            </a:p>
          </p:txBody>
        </p:sp>
      </p:grpSp>
      <p:sp>
        <p:nvSpPr>
          <p:cNvPr id="293" name="Google Shape;293;p21"/>
          <p:cNvSpPr/>
          <p:nvPr/>
        </p:nvSpPr>
        <p:spPr>
          <a:xfrm>
            <a:off x="3732004" y="5198684"/>
            <a:ext cx="720080" cy="720080"/>
          </a:xfrm>
          <a:prstGeom prst="ellipse">
            <a:avLst/>
          </a:prstGeom>
          <a:solidFill>
            <a:srgbClr val="FFD96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grpSp>
        <p:nvGrpSpPr>
          <p:cNvPr id="294" name="Google Shape;294;p21"/>
          <p:cNvGrpSpPr/>
          <p:nvPr/>
        </p:nvGrpSpPr>
        <p:grpSpPr>
          <a:xfrm>
            <a:off x="323527" y="4830422"/>
            <a:ext cx="3267889" cy="1472735"/>
            <a:chOff x="2140405" y="2072841"/>
            <a:chExt cx="855754" cy="1472735"/>
          </a:xfrm>
        </p:grpSpPr>
        <p:sp>
          <p:nvSpPr>
            <p:cNvPr id="295" name="Google Shape;295;p21"/>
            <p:cNvSpPr txBox="1"/>
            <p:nvPr/>
          </p:nvSpPr>
          <p:spPr>
            <a:xfrm>
              <a:off x="2140405" y="2344976"/>
              <a:ext cx="854700" cy="12006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800" b="0" i="0" u="none" strike="noStrike" cap="none" dirty="0">
                  <a:solidFill>
                    <a:srgbClr val="303030"/>
                  </a:solidFill>
                  <a:ea typeface="Arial"/>
                  <a:cs typeface="Arial"/>
                  <a:sym typeface="Arial"/>
                </a:rPr>
                <a:t>Determine what results you want to achieve in the specific stages of food wastage observed. </a:t>
              </a:r>
              <a:endParaRPr sz="1800" b="0" i="0" u="none" strike="noStrike" cap="none" dirty="0">
                <a:solidFill>
                  <a:srgbClr val="303030"/>
                </a:solidFill>
                <a:ea typeface="Arial"/>
                <a:cs typeface="Arial"/>
                <a:sym typeface="Arial"/>
              </a:endParaRPr>
            </a:p>
          </p:txBody>
        </p:sp>
        <p:sp>
          <p:nvSpPr>
            <p:cNvPr id="296" name="Google Shape;296;p21"/>
            <p:cNvSpPr txBox="1"/>
            <p:nvPr/>
          </p:nvSpPr>
          <p:spPr>
            <a:xfrm>
              <a:off x="2217959" y="2072841"/>
              <a:ext cx="778200" cy="36929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800" b="1" i="0" u="none" strike="noStrike" cap="none">
                  <a:solidFill>
                    <a:srgbClr val="303030"/>
                  </a:solidFill>
                  <a:ea typeface="Arial"/>
                  <a:cs typeface="Arial"/>
                  <a:sym typeface="Arial"/>
                </a:rPr>
                <a:t>Set clear goals</a:t>
              </a:r>
              <a:endParaRPr sz="1800" b="1" i="0" u="none" strike="noStrike" cap="none">
                <a:solidFill>
                  <a:srgbClr val="303030"/>
                </a:solidFill>
                <a:ea typeface="Arial"/>
                <a:cs typeface="Arial"/>
                <a:sym typeface="Arial"/>
              </a:endParaRPr>
            </a:p>
          </p:txBody>
        </p:sp>
      </p:grpSp>
      <p:sp>
        <p:nvSpPr>
          <p:cNvPr id="297" name="Google Shape;297;p21"/>
          <p:cNvSpPr/>
          <p:nvPr/>
        </p:nvSpPr>
        <p:spPr>
          <a:xfrm>
            <a:off x="7750062" y="3549259"/>
            <a:ext cx="720080" cy="72008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grpSp>
        <p:nvGrpSpPr>
          <p:cNvPr id="298" name="Google Shape;298;p21"/>
          <p:cNvGrpSpPr/>
          <p:nvPr/>
        </p:nvGrpSpPr>
        <p:grpSpPr>
          <a:xfrm>
            <a:off x="8556537" y="3050882"/>
            <a:ext cx="3340189" cy="1763870"/>
            <a:chOff x="2219009" y="2122595"/>
            <a:chExt cx="781119" cy="1763870"/>
          </a:xfrm>
        </p:grpSpPr>
        <p:sp>
          <p:nvSpPr>
            <p:cNvPr id="299" name="Google Shape;299;p21"/>
            <p:cNvSpPr txBox="1"/>
            <p:nvPr/>
          </p:nvSpPr>
          <p:spPr>
            <a:xfrm>
              <a:off x="2219009" y="2408965"/>
              <a:ext cx="776100" cy="1477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800" b="0" i="0" u="none" strike="noStrike" cap="none">
                  <a:solidFill>
                    <a:srgbClr val="303030"/>
                  </a:solidFill>
                  <a:ea typeface="Arial"/>
                  <a:cs typeface="Arial"/>
                  <a:sym typeface="Arial"/>
                </a:rPr>
                <a:t>Educate and train staff on the importance of food waste mitigation and then associate it to the specific roles of each team member.</a:t>
              </a:r>
              <a:endParaRPr sz="1800" b="0" i="0" u="none" strike="noStrike" cap="none">
                <a:solidFill>
                  <a:srgbClr val="303030"/>
                </a:solidFill>
                <a:ea typeface="Arial"/>
                <a:cs typeface="Arial"/>
                <a:sym typeface="Arial"/>
              </a:endParaRPr>
            </a:p>
          </p:txBody>
        </p:sp>
        <p:sp>
          <p:nvSpPr>
            <p:cNvPr id="300" name="Google Shape;300;p21"/>
            <p:cNvSpPr txBox="1"/>
            <p:nvPr/>
          </p:nvSpPr>
          <p:spPr>
            <a:xfrm>
              <a:off x="2221928" y="2122595"/>
              <a:ext cx="7782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800" b="1" i="0" u="none" strike="noStrike" cap="none">
                  <a:solidFill>
                    <a:srgbClr val="303030"/>
                  </a:solidFill>
                  <a:ea typeface="Arial"/>
                  <a:cs typeface="Arial"/>
                  <a:sym typeface="Arial"/>
                </a:rPr>
                <a:t>Engage and Involve</a:t>
              </a:r>
              <a:endParaRPr sz="1800" b="1" i="0" u="none" strike="noStrike" cap="none">
                <a:solidFill>
                  <a:srgbClr val="303030"/>
                </a:solidFill>
                <a:ea typeface="Arial"/>
                <a:cs typeface="Arial"/>
                <a:sym typeface="Arial"/>
              </a:endParaRPr>
            </a:p>
          </p:txBody>
        </p:sp>
      </p:grpSp>
      <p:sp>
        <p:nvSpPr>
          <p:cNvPr id="301" name="Google Shape;301;p21"/>
          <p:cNvSpPr/>
          <p:nvPr/>
        </p:nvSpPr>
        <p:spPr>
          <a:xfrm>
            <a:off x="3732004" y="3549259"/>
            <a:ext cx="720080" cy="72008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grpSp>
        <p:nvGrpSpPr>
          <p:cNvPr id="302" name="Google Shape;302;p21"/>
          <p:cNvGrpSpPr/>
          <p:nvPr/>
        </p:nvGrpSpPr>
        <p:grpSpPr>
          <a:xfrm>
            <a:off x="159022" y="3419750"/>
            <a:ext cx="3376018" cy="914984"/>
            <a:chOff x="2102994" y="2140271"/>
            <a:chExt cx="907719" cy="914984"/>
          </a:xfrm>
        </p:grpSpPr>
        <p:sp>
          <p:nvSpPr>
            <p:cNvPr id="303" name="Google Shape;303;p21"/>
            <p:cNvSpPr txBox="1"/>
            <p:nvPr/>
          </p:nvSpPr>
          <p:spPr>
            <a:xfrm>
              <a:off x="2102994" y="2408965"/>
              <a:ext cx="892115" cy="64629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800" b="0" i="0" u="none" strike="noStrike" cap="none" dirty="0">
                  <a:solidFill>
                    <a:srgbClr val="303030"/>
                  </a:solidFill>
                  <a:ea typeface="Arial"/>
                  <a:cs typeface="Arial"/>
                  <a:sym typeface="Arial"/>
                </a:rPr>
                <a:t>Reward the team upon reaching the set goal of reducing food waste. </a:t>
              </a:r>
              <a:endParaRPr sz="1800" b="0" i="0" u="none" strike="noStrike" cap="none" dirty="0">
                <a:solidFill>
                  <a:srgbClr val="303030"/>
                </a:solidFill>
                <a:ea typeface="Arial"/>
                <a:cs typeface="Arial"/>
                <a:sym typeface="Arial"/>
              </a:endParaRPr>
            </a:p>
          </p:txBody>
        </p:sp>
        <p:sp>
          <p:nvSpPr>
            <p:cNvPr id="304" name="Google Shape;304;p21"/>
            <p:cNvSpPr txBox="1"/>
            <p:nvPr/>
          </p:nvSpPr>
          <p:spPr>
            <a:xfrm>
              <a:off x="2103253" y="2140271"/>
              <a:ext cx="907460" cy="36929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800" b="1" i="0" u="none" strike="noStrike" cap="none">
                  <a:solidFill>
                    <a:srgbClr val="303030"/>
                  </a:solidFill>
                  <a:ea typeface="Arial"/>
                  <a:cs typeface="Arial"/>
                  <a:sym typeface="Arial"/>
                </a:rPr>
                <a:t>Support positive behaviour</a:t>
              </a:r>
              <a:endParaRPr sz="1800" b="1" i="0" u="none" strike="noStrike" cap="none">
                <a:solidFill>
                  <a:srgbClr val="303030"/>
                </a:solidFill>
                <a:ea typeface="Arial"/>
                <a:cs typeface="Arial"/>
                <a:sym typeface="Arial"/>
              </a:endParaRPr>
            </a:p>
          </p:txBody>
        </p:sp>
      </p:grpSp>
      <p:sp>
        <p:nvSpPr>
          <p:cNvPr id="305" name="Google Shape;305;p21"/>
          <p:cNvSpPr/>
          <p:nvPr/>
        </p:nvSpPr>
        <p:spPr>
          <a:xfrm>
            <a:off x="3925653" y="2081144"/>
            <a:ext cx="381905" cy="385094"/>
          </a:xfrm>
          <a:custGeom>
            <a:avLst/>
            <a:gdLst/>
            <a:ahLst/>
            <a:cxnLst/>
            <a:rect l="l" t="t" r="r" b="b"/>
            <a:pathLst>
              <a:path w="1652142" h="1665940" extrusionOk="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nvGrpSpPr>
          <p:cNvPr id="306" name="Google Shape;306;p21"/>
          <p:cNvGrpSpPr/>
          <p:nvPr/>
        </p:nvGrpSpPr>
        <p:grpSpPr>
          <a:xfrm>
            <a:off x="5039287" y="3100376"/>
            <a:ext cx="2111696" cy="1593875"/>
            <a:chOff x="274453" y="312235"/>
            <a:chExt cx="4328793" cy="3267305"/>
          </a:xfrm>
        </p:grpSpPr>
        <p:sp>
          <p:nvSpPr>
            <p:cNvPr id="307" name="Google Shape;307;p21"/>
            <p:cNvSpPr/>
            <p:nvPr/>
          </p:nvSpPr>
          <p:spPr>
            <a:xfrm>
              <a:off x="274453" y="910761"/>
              <a:ext cx="4328793" cy="2668779"/>
            </a:xfrm>
            <a:custGeom>
              <a:avLst/>
              <a:gdLst/>
              <a:ahLst/>
              <a:cxnLst/>
              <a:rect l="l" t="t" r="r" b="b"/>
              <a:pathLst>
                <a:path w="4242348" h="2615484" extrusionOk="0">
                  <a:moveTo>
                    <a:pt x="3883294" y="1288799"/>
                  </a:moveTo>
                  <a:cubicBezTo>
                    <a:pt x="3911386" y="1287880"/>
                    <a:pt x="3938919" y="1292509"/>
                    <a:pt x="3966493" y="1297059"/>
                  </a:cubicBezTo>
                  <a:cubicBezTo>
                    <a:pt x="3973038" y="1298136"/>
                    <a:pt x="3977068" y="1300690"/>
                    <a:pt x="3978185" y="1307713"/>
                  </a:cubicBezTo>
                  <a:cubicBezTo>
                    <a:pt x="3978863" y="1311983"/>
                    <a:pt x="3980898" y="1316053"/>
                    <a:pt x="3982494" y="1320123"/>
                  </a:cubicBezTo>
                  <a:cubicBezTo>
                    <a:pt x="3984410" y="1324991"/>
                    <a:pt x="3983891" y="1328742"/>
                    <a:pt x="3980260" y="1333131"/>
                  </a:cubicBezTo>
                  <a:cubicBezTo>
                    <a:pt x="3930580" y="1393227"/>
                    <a:pt x="3881059" y="1453441"/>
                    <a:pt x="3831778" y="1513816"/>
                  </a:cubicBezTo>
                  <a:cubicBezTo>
                    <a:pt x="3826949" y="1519722"/>
                    <a:pt x="3824037" y="1520041"/>
                    <a:pt x="3818011" y="1514933"/>
                  </a:cubicBezTo>
                  <a:cubicBezTo>
                    <a:pt x="3781778" y="1484287"/>
                    <a:pt x="3745227" y="1454040"/>
                    <a:pt x="3708476" y="1424032"/>
                  </a:cubicBezTo>
                  <a:cubicBezTo>
                    <a:pt x="3702769" y="1419364"/>
                    <a:pt x="3701453" y="1416890"/>
                    <a:pt x="3706999" y="1410744"/>
                  </a:cubicBezTo>
                  <a:cubicBezTo>
                    <a:pt x="3731340" y="1383650"/>
                    <a:pt x="3756320" y="1356994"/>
                    <a:pt x="3778666" y="1328303"/>
                  </a:cubicBezTo>
                  <a:cubicBezTo>
                    <a:pt x="3799895" y="1301049"/>
                    <a:pt x="3828267" y="1292031"/>
                    <a:pt x="3860190" y="1288918"/>
                  </a:cubicBezTo>
                  <a:cubicBezTo>
                    <a:pt x="3867771" y="1288160"/>
                    <a:pt x="3875552" y="1288799"/>
                    <a:pt x="3883294" y="1288799"/>
                  </a:cubicBezTo>
                  <a:close/>
                  <a:moveTo>
                    <a:pt x="361550" y="1288320"/>
                  </a:moveTo>
                  <a:cubicBezTo>
                    <a:pt x="379905" y="1286804"/>
                    <a:pt x="399099" y="1290555"/>
                    <a:pt x="417934" y="1295423"/>
                  </a:cubicBezTo>
                  <a:cubicBezTo>
                    <a:pt x="432259" y="1299134"/>
                    <a:pt x="444829" y="1306875"/>
                    <a:pt x="454805" y="1318368"/>
                  </a:cubicBezTo>
                  <a:cubicBezTo>
                    <a:pt x="482019" y="1349772"/>
                    <a:pt x="509353" y="1381096"/>
                    <a:pt x="536887" y="1412221"/>
                  </a:cubicBezTo>
                  <a:cubicBezTo>
                    <a:pt x="540717" y="1416531"/>
                    <a:pt x="540757" y="1418646"/>
                    <a:pt x="536128" y="1422437"/>
                  </a:cubicBezTo>
                  <a:cubicBezTo>
                    <a:pt x="498300" y="1453442"/>
                    <a:pt x="460631" y="1484646"/>
                    <a:pt x="423240" y="1516130"/>
                  </a:cubicBezTo>
                  <a:cubicBezTo>
                    <a:pt x="418013" y="1520520"/>
                    <a:pt x="415499" y="1519283"/>
                    <a:pt x="411868" y="1514814"/>
                  </a:cubicBezTo>
                  <a:cubicBezTo>
                    <a:pt x="361988" y="1454000"/>
                    <a:pt x="312029" y="1393187"/>
                    <a:pt x="261910" y="1332573"/>
                  </a:cubicBezTo>
                  <a:cubicBezTo>
                    <a:pt x="258518" y="1328463"/>
                    <a:pt x="258438" y="1324832"/>
                    <a:pt x="259994" y="1320443"/>
                  </a:cubicBezTo>
                  <a:cubicBezTo>
                    <a:pt x="261232" y="1317011"/>
                    <a:pt x="262947" y="1313619"/>
                    <a:pt x="263546" y="1310068"/>
                  </a:cubicBezTo>
                  <a:cubicBezTo>
                    <a:pt x="265062" y="1301049"/>
                    <a:pt x="270649" y="1297458"/>
                    <a:pt x="279148" y="1296261"/>
                  </a:cubicBezTo>
                  <a:cubicBezTo>
                    <a:pt x="306083" y="1292550"/>
                    <a:pt x="332858" y="1287482"/>
                    <a:pt x="361550" y="1288320"/>
                  </a:cubicBezTo>
                  <a:close/>
                  <a:moveTo>
                    <a:pt x="390709" y="128605"/>
                  </a:moveTo>
                  <a:cubicBezTo>
                    <a:pt x="417953" y="127652"/>
                    <a:pt x="443092" y="137805"/>
                    <a:pt x="465538" y="156690"/>
                  </a:cubicBezTo>
                  <a:cubicBezTo>
                    <a:pt x="508514" y="192843"/>
                    <a:pt x="526311" y="240168"/>
                    <a:pt x="523318" y="295595"/>
                  </a:cubicBezTo>
                  <a:cubicBezTo>
                    <a:pt x="522760" y="305730"/>
                    <a:pt x="520126" y="315986"/>
                    <a:pt x="517014" y="325682"/>
                  </a:cubicBezTo>
                  <a:cubicBezTo>
                    <a:pt x="508235" y="353016"/>
                    <a:pt x="506040" y="381747"/>
                    <a:pt x="498698" y="409400"/>
                  </a:cubicBezTo>
                  <a:cubicBezTo>
                    <a:pt x="483574" y="466183"/>
                    <a:pt x="461547" y="520452"/>
                    <a:pt x="439361" y="574682"/>
                  </a:cubicBezTo>
                  <a:cubicBezTo>
                    <a:pt x="438124" y="577714"/>
                    <a:pt x="436847" y="580787"/>
                    <a:pt x="435370" y="583700"/>
                  </a:cubicBezTo>
                  <a:cubicBezTo>
                    <a:pt x="423080" y="608081"/>
                    <a:pt x="416616" y="630347"/>
                    <a:pt x="429345" y="659437"/>
                  </a:cubicBezTo>
                  <a:cubicBezTo>
                    <a:pt x="445586" y="696627"/>
                    <a:pt x="442713" y="738686"/>
                    <a:pt x="440837" y="779188"/>
                  </a:cubicBezTo>
                  <a:cubicBezTo>
                    <a:pt x="438722" y="824399"/>
                    <a:pt x="432817" y="869211"/>
                    <a:pt x="424996" y="913744"/>
                  </a:cubicBezTo>
                  <a:cubicBezTo>
                    <a:pt x="424477" y="916696"/>
                    <a:pt x="424477" y="919370"/>
                    <a:pt x="425714" y="922323"/>
                  </a:cubicBezTo>
                  <a:cubicBezTo>
                    <a:pt x="445307" y="969090"/>
                    <a:pt x="446464" y="1017972"/>
                    <a:pt x="442713" y="1067572"/>
                  </a:cubicBezTo>
                  <a:cubicBezTo>
                    <a:pt x="440598" y="1095465"/>
                    <a:pt x="439002" y="1123398"/>
                    <a:pt x="437924" y="1151330"/>
                  </a:cubicBezTo>
                  <a:cubicBezTo>
                    <a:pt x="437605" y="1159191"/>
                    <a:pt x="436328" y="1162105"/>
                    <a:pt x="427549" y="1161546"/>
                  </a:cubicBezTo>
                  <a:cubicBezTo>
                    <a:pt x="354725" y="1156877"/>
                    <a:pt x="292755" y="1181578"/>
                    <a:pt x="241677" y="1232974"/>
                  </a:cubicBezTo>
                  <a:cubicBezTo>
                    <a:pt x="214942" y="1259869"/>
                    <a:pt x="198382" y="1292510"/>
                    <a:pt x="199699" y="1331416"/>
                  </a:cubicBezTo>
                  <a:cubicBezTo>
                    <a:pt x="200816" y="1364137"/>
                    <a:pt x="214503" y="1392629"/>
                    <a:pt x="235732" y="1417050"/>
                  </a:cubicBezTo>
                  <a:cubicBezTo>
                    <a:pt x="277750" y="1465373"/>
                    <a:pt x="320567" y="1512939"/>
                    <a:pt x="362666" y="1561182"/>
                  </a:cubicBezTo>
                  <a:cubicBezTo>
                    <a:pt x="427310" y="1635204"/>
                    <a:pt x="492752" y="1708467"/>
                    <a:pt x="564140" y="1776144"/>
                  </a:cubicBezTo>
                  <a:cubicBezTo>
                    <a:pt x="581498" y="1792584"/>
                    <a:pt x="599615" y="1808226"/>
                    <a:pt x="617092" y="1824547"/>
                  </a:cubicBezTo>
                  <a:cubicBezTo>
                    <a:pt x="622359" y="1829495"/>
                    <a:pt x="624993" y="1828418"/>
                    <a:pt x="627148" y="1822233"/>
                  </a:cubicBezTo>
                  <a:cubicBezTo>
                    <a:pt x="634730" y="1800405"/>
                    <a:pt x="629582" y="1779975"/>
                    <a:pt x="615975" y="1763175"/>
                  </a:cubicBezTo>
                  <a:cubicBezTo>
                    <a:pt x="558554" y="1692266"/>
                    <a:pt x="500214" y="1622155"/>
                    <a:pt x="442154" y="1551765"/>
                  </a:cubicBezTo>
                  <a:cubicBezTo>
                    <a:pt x="432218" y="1539714"/>
                    <a:pt x="432138" y="1539834"/>
                    <a:pt x="443830" y="1530137"/>
                  </a:cubicBezTo>
                  <a:cubicBezTo>
                    <a:pt x="485490" y="1495621"/>
                    <a:pt x="527070" y="1461024"/>
                    <a:pt x="568888" y="1426707"/>
                  </a:cubicBezTo>
                  <a:cubicBezTo>
                    <a:pt x="574355" y="1422238"/>
                    <a:pt x="575113" y="1419683"/>
                    <a:pt x="569966" y="1413898"/>
                  </a:cubicBezTo>
                  <a:cubicBezTo>
                    <a:pt x="537763" y="1377545"/>
                    <a:pt x="506120" y="1340674"/>
                    <a:pt x="474197" y="1304083"/>
                  </a:cubicBezTo>
                  <a:cubicBezTo>
                    <a:pt x="455402" y="1282574"/>
                    <a:pt x="431021" y="1271880"/>
                    <a:pt x="403208" y="1267889"/>
                  </a:cubicBezTo>
                  <a:cubicBezTo>
                    <a:pt x="364222" y="1262303"/>
                    <a:pt x="325476" y="1264178"/>
                    <a:pt x="286889" y="1271122"/>
                  </a:cubicBezTo>
                  <a:cubicBezTo>
                    <a:pt x="284455" y="1271561"/>
                    <a:pt x="281382" y="1272798"/>
                    <a:pt x="279626" y="1270523"/>
                  </a:cubicBezTo>
                  <a:cubicBezTo>
                    <a:pt x="277711" y="1268049"/>
                    <a:pt x="280344" y="1265854"/>
                    <a:pt x="281382" y="1263580"/>
                  </a:cubicBezTo>
                  <a:cubicBezTo>
                    <a:pt x="293792" y="1236046"/>
                    <a:pt x="316497" y="1221521"/>
                    <a:pt x="344789" y="1215815"/>
                  </a:cubicBezTo>
                  <a:cubicBezTo>
                    <a:pt x="379425" y="1208832"/>
                    <a:pt x="414541" y="1206079"/>
                    <a:pt x="449975" y="1205879"/>
                  </a:cubicBezTo>
                  <a:cubicBezTo>
                    <a:pt x="544387" y="1205320"/>
                    <a:pt x="626550" y="1237762"/>
                    <a:pt x="699174" y="1296700"/>
                  </a:cubicBezTo>
                  <a:cubicBezTo>
                    <a:pt x="758990" y="1345263"/>
                    <a:pt x="811663" y="1401567"/>
                    <a:pt x="868406" y="1453442"/>
                  </a:cubicBezTo>
                  <a:cubicBezTo>
                    <a:pt x="937998" y="1517088"/>
                    <a:pt x="1014534" y="1570679"/>
                    <a:pt x="1099649" y="1611341"/>
                  </a:cubicBezTo>
                  <a:cubicBezTo>
                    <a:pt x="1159983" y="1640152"/>
                    <a:pt x="1223390" y="1660583"/>
                    <a:pt x="1288632" y="1675347"/>
                  </a:cubicBezTo>
                  <a:cubicBezTo>
                    <a:pt x="1338433" y="1686639"/>
                    <a:pt x="1388911" y="1693822"/>
                    <a:pt x="1439190" y="1702202"/>
                  </a:cubicBezTo>
                  <a:cubicBezTo>
                    <a:pt x="1486236" y="1710063"/>
                    <a:pt x="1533522" y="1716528"/>
                    <a:pt x="1580568" y="1724508"/>
                  </a:cubicBezTo>
                  <a:cubicBezTo>
                    <a:pt x="1642100" y="1734963"/>
                    <a:pt x="1702913" y="1748211"/>
                    <a:pt x="1762450" y="1766646"/>
                  </a:cubicBezTo>
                  <a:cubicBezTo>
                    <a:pt x="1795330" y="1776822"/>
                    <a:pt x="1825378" y="1794340"/>
                    <a:pt x="1855026" y="1811858"/>
                  </a:cubicBezTo>
                  <a:cubicBezTo>
                    <a:pt x="1936151" y="1859663"/>
                    <a:pt x="2003269" y="1922072"/>
                    <a:pt x="2052670" y="2002757"/>
                  </a:cubicBezTo>
                  <a:cubicBezTo>
                    <a:pt x="2081081" y="2049165"/>
                    <a:pt x="2102988" y="2098447"/>
                    <a:pt x="2117833" y="2150840"/>
                  </a:cubicBezTo>
                  <a:cubicBezTo>
                    <a:pt x="2118391" y="2152875"/>
                    <a:pt x="2118391" y="2155708"/>
                    <a:pt x="2121145" y="2155828"/>
                  </a:cubicBezTo>
                  <a:cubicBezTo>
                    <a:pt x="2124776" y="2155948"/>
                    <a:pt x="2124377" y="2152516"/>
                    <a:pt x="2125055" y="2150241"/>
                  </a:cubicBezTo>
                  <a:cubicBezTo>
                    <a:pt x="2164440" y="2016963"/>
                    <a:pt x="2239898" y="1909821"/>
                    <a:pt x="2355739" y="1831929"/>
                  </a:cubicBezTo>
                  <a:cubicBezTo>
                    <a:pt x="2392650" y="1807149"/>
                    <a:pt x="2431356" y="1785362"/>
                    <a:pt x="2472736" y="1769400"/>
                  </a:cubicBezTo>
                  <a:cubicBezTo>
                    <a:pt x="2499911" y="1758906"/>
                    <a:pt x="2528841" y="1752561"/>
                    <a:pt x="2557292" y="1745737"/>
                  </a:cubicBezTo>
                  <a:cubicBezTo>
                    <a:pt x="2586502" y="1738714"/>
                    <a:pt x="2616031" y="1732928"/>
                    <a:pt x="2645560" y="1727421"/>
                  </a:cubicBezTo>
                  <a:cubicBezTo>
                    <a:pt x="2678001" y="1721356"/>
                    <a:pt x="2710643" y="1716328"/>
                    <a:pt x="2743364" y="1711779"/>
                  </a:cubicBezTo>
                  <a:cubicBezTo>
                    <a:pt x="2780794" y="1706592"/>
                    <a:pt x="2818104" y="1700207"/>
                    <a:pt x="2855374" y="1693982"/>
                  </a:cubicBezTo>
                  <a:cubicBezTo>
                    <a:pt x="2883586" y="1689273"/>
                    <a:pt x="2911877" y="1684764"/>
                    <a:pt x="2939810" y="1678739"/>
                  </a:cubicBezTo>
                  <a:cubicBezTo>
                    <a:pt x="2970975" y="1672035"/>
                    <a:pt x="3001820" y="1663974"/>
                    <a:pt x="3032307" y="1654477"/>
                  </a:cubicBezTo>
                  <a:cubicBezTo>
                    <a:pt x="3173007" y="1610623"/>
                    <a:pt x="3292639" y="1532531"/>
                    <a:pt x="3398304" y="1431136"/>
                  </a:cubicBezTo>
                  <a:cubicBezTo>
                    <a:pt x="3440522" y="1390634"/>
                    <a:pt x="3481743" y="1349054"/>
                    <a:pt x="3526236" y="1310946"/>
                  </a:cubicBezTo>
                  <a:cubicBezTo>
                    <a:pt x="3569771" y="1273636"/>
                    <a:pt x="3617137" y="1242670"/>
                    <a:pt x="3672124" y="1224634"/>
                  </a:cubicBezTo>
                  <a:cubicBezTo>
                    <a:pt x="3725674" y="1207036"/>
                    <a:pt x="3780622" y="1203086"/>
                    <a:pt x="3836527" y="1207715"/>
                  </a:cubicBezTo>
                  <a:cubicBezTo>
                    <a:pt x="3856320" y="1209350"/>
                    <a:pt x="3875992" y="1211585"/>
                    <a:pt x="3895465" y="1215416"/>
                  </a:cubicBezTo>
                  <a:cubicBezTo>
                    <a:pt x="3924714" y="1221162"/>
                    <a:pt x="3948177" y="1235128"/>
                    <a:pt x="3961306" y="1263181"/>
                  </a:cubicBezTo>
                  <a:cubicBezTo>
                    <a:pt x="3962383" y="1265455"/>
                    <a:pt x="3965017" y="1267530"/>
                    <a:pt x="3963381" y="1270124"/>
                  </a:cubicBezTo>
                  <a:cubicBezTo>
                    <a:pt x="3961386" y="1273237"/>
                    <a:pt x="3957954" y="1271521"/>
                    <a:pt x="3955320" y="1271002"/>
                  </a:cubicBezTo>
                  <a:cubicBezTo>
                    <a:pt x="3923717" y="1264577"/>
                    <a:pt x="3891714" y="1263619"/>
                    <a:pt x="3859711" y="1265415"/>
                  </a:cubicBezTo>
                  <a:cubicBezTo>
                    <a:pt x="3826791" y="1267251"/>
                    <a:pt x="3795147" y="1274873"/>
                    <a:pt x="3772003" y="1300571"/>
                  </a:cubicBezTo>
                  <a:cubicBezTo>
                    <a:pt x="3737766" y="1338559"/>
                    <a:pt x="3704765" y="1377665"/>
                    <a:pt x="3670966" y="1416052"/>
                  </a:cubicBezTo>
                  <a:cubicBezTo>
                    <a:pt x="3665180" y="1422637"/>
                    <a:pt x="3671246" y="1424273"/>
                    <a:pt x="3674398" y="1426906"/>
                  </a:cubicBezTo>
                  <a:cubicBezTo>
                    <a:pt x="3716497" y="1462022"/>
                    <a:pt x="3758475" y="1497296"/>
                    <a:pt x="3801132" y="1531733"/>
                  </a:cubicBezTo>
                  <a:cubicBezTo>
                    <a:pt x="3809672" y="1538637"/>
                    <a:pt x="3808435" y="1542388"/>
                    <a:pt x="3802369" y="1549690"/>
                  </a:cubicBezTo>
                  <a:cubicBezTo>
                    <a:pt x="3743671" y="1620480"/>
                    <a:pt x="3684973" y="1691308"/>
                    <a:pt x="3626992" y="1762696"/>
                  </a:cubicBezTo>
                  <a:cubicBezTo>
                    <a:pt x="3613824" y="1778897"/>
                    <a:pt x="3608717" y="1798410"/>
                    <a:pt x="3614582" y="1819639"/>
                  </a:cubicBezTo>
                  <a:cubicBezTo>
                    <a:pt x="3617216" y="1829096"/>
                    <a:pt x="3620368" y="1829255"/>
                    <a:pt x="3627671" y="1822831"/>
                  </a:cubicBezTo>
                  <a:cubicBezTo>
                    <a:pt x="3704725" y="1754715"/>
                    <a:pt x="3775275" y="1680255"/>
                    <a:pt x="3843151" y="1603081"/>
                  </a:cubicBezTo>
                  <a:cubicBezTo>
                    <a:pt x="3895624" y="1543425"/>
                    <a:pt x="3948377" y="1483969"/>
                    <a:pt x="4000971" y="1424352"/>
                  </a:cubicBezTo>
                  <a:cubicBezTo>
                    <a:pt x="4020922" y="1401727"/>
                    <a:pt x="4035886" y="1376587"/>
                    <a:pt x="4041273" y="1346221"/>
                  </a:cubicBezTo>
                  <a:cubicBezTo>
                    <a:pt x="4047338" y="1312183"/>
                    <a:pt x="4037522" y="1282135"/>
                    <a:pt x="4018688" y="1254761"/>
                  </a:cubicBezTo>
                  <a:cubicBezTo>
                    <a:pt x="3991513" y="1215296"/>
                    <a:pt x="3953365" y="1190157"/>
                    <a:pt x="3908593" y="1174275"/>
                  </a:cubicBezTo>
                  <a:cubicBezTo>
                    <a:pt x="3878107" y="1163461"/>
                    <a:pt x="3846942" y="1158194"/>
                    <a:pt x="3814580" y="1161347"/>
                  </a:cubicBezTo>
                  <a:cubicBezTo>
                    <a:pt x="3810111" y="1161785"/>
                    <a:pt x="3805043" y="1163421"/>
                    <a:pt x="3804963" y="1155241"/>
                  </a:cubicBezTo>
                  <a:cubicBezTo>
                    <a:pt x="3804405" y="1109232"/>
                    <a:pt x="3797741" y="1063542"/>
                    <a:pt x="3798499" y="1017454"/>
                  </a:cubicBezTo>
                  <a:cubicBezTo>
                    <a:pt x="3798978" y="990478"/>
                    <a:pt x="3801611" y="963584"/>
                    <a:pt x="3811587" y="938524"/>
                  </a:cubicBezTo>
                  <a:cubicBezTo>
                    <a:pt x="3818451" y="921326"/>
                    <a:pt x="3816216" y="905165"/>
                    <a:pt x="3813582" y="888205"/>
                  </a:cubicBezTo>
                  <a:cubicBezTo>
                    <a:pt x="3804644" y="830704"/>
                    <a:pt x="3798180" y="772963"/>
                    <a:pt x="3802489" y="714664"/>
                  </a:cubicBezTo>
                  <a:cubicBezTo>
                    <a:pt x="3804604" y="686053"/>
                    <a:pt x="3809472" y="657801"/>
                    <a:pt x="3823239" y="632023"/>
                  </a:cubicBezTo>
                  <a:cubicBezTo>
                    <a:pt x="3825793" y="627235"/>
                    <a:pt x="3824117" y="623883"/>
                    <a:pt x="3822401" y="619693"/>
                  </a:cubicBezTo>
                  <a:cubicBezTo>
                    <a:pt x="3804764" y="576677"/>
                    <a:pt x="3786448" y="533900"/>
                    <a:pt x="3769928" y="490485"/>
                  </a:cubicBezTo>
                  <a:cubicBezTo>
                    <a:pt x="3752330" y="444196"/>
                    <a:pt x="3738523" y="396711"/>
                    <a:pt x="3731700" y="347390"/>
                  </a:cubicBezTo>
                  <a:cubicBezTo>
                    <a:pt x="3729785" y="333663"/>
                    <a:pt x="3723679" y="320814"/>
                    <a:pt x="3721086" y="307007"/>
                  </a:cubicBezTo>
                  <a:cubicBezTo>
                    <a:pt x="3710152" y="248628"/>
                    <a:pt x="3737965" y="182707"/>
                    <a:pt x="3787246" y="149188"/>
                  </a:cubicBezTo>
                  <a:cubicBezTo>
                    <a:pt x="3835529" y="116347"/>
                    <a:pt x="3892711" y="124288"/>
                    <a:pt x="3932057" y="167863"/>
                  </a:cubicBezTo>
                  <a:cubicBezTo>
                    <a:pt x="3943708" y="180752"/>
                    <a:pt x="3953565" y="194917"/>
                    <a:pt x="3961545" y="210240"/>
                  </a:cubicBezTo>
                  <a:cubicBezTo>
                    <a:pt x="3982096" y="249705"/>
                    <a:pt x="4006876" y="286337"/>
                    <a:pt x="4032733" y="322490"/>
                  </a:cubicBezTo>
                  <a:cubicBezTo>
                    <a:pt x="4066013" y="368938"/>
                    <a:pt x="4088000" y="421252"/>
                    <a:pt x="4105558" y="475401"/>
                  </a:cubicBezTo>
                  <a:cubicBezTo>
                    <a:pt x="4120203" y="520492"/>
                    <a:pt x="4129740" y="566820"/>
                    <a:pt x="4135406" y="613827"/>
                  </a:cubicBezTo>
                  <a:cubicBezTo>
                    <a:pt x="4137122" y="627993"/>
                    <a:pt x="4137561" y="642598"/>
                    <a:pt x="4136363" y="656844"/>
                  </a:cubicBezTo>
                  <a:cubicBezTo>
                    <a:pt x="4133411" y="691520"/>
                    <a:pt x="4143068" y="723562"/>
                    <a:pt x="4154241" y="755565"/>
                  </a:cubicBezTo>
                  <a:cubicBezTo>
                    <a:pt x="4170641" y="802612"/>
                    <a:pt x="4194863" y="846267"/>
                    <a:pt x="4213418" y="892395"/>
                  </a:cubicBezTo>
                  <a:cubicBezTo>
                    <a:pt x="4224671" y="920328"/>
                    <a:pt x="4234327" y="948619"/>
                    <a:pt x="4238677" y="978547"/>
                  </a:cubicBezTo>
                  <a:cubicBezTo>
                    <a:pt x="4239037" y="980981"/>
                    <a:pt x="4237919" y="984812"/>
                    <a:pt x="4242348" y="985331"/>
                  </a:cubicBezTo>
                  <a:cubicBezTo>
                    <a:pt x="4242269" y="1023519"/>
                    <a:pt x="4242269" y="1061786"/>
                    <a:pt x="4242269" y="1100094"/>
                  </a:cubicBezTo>
                  <a:cubicBezTo>
                    <a:pt x="4238837" y="1143669"/>
                    <a:pt x="4236921" y="1187324"/>
                    <a:pt x="4232612" y="1230859"/>
                  </a:cubicBezTo>
                  <a:cubicBezTo>
                    <a:pt x="4227743" y="1280220"/>
                    <a:pt x="4222316" y="1329541"/>
                    <a:pt x="4216211" y="1378742"/>
                  </a:cubicBezTo>
                  <a:cubicBezTo>
                    <a:pt x="4211104" y="1419923"/>
                    <a:pt x="4207632" y="1461343"/>
                    <a:pt x="4201886" y="1502444"/>
                  </a:cubicBezTo>
                  <a:cubicBezTo>
                    <a:pt x="4196579" y="1540353"/>
                    <a:pt x="4193945" y="1578501"/>
                    <a:pt x="4189875" y="1616489"/>
                  </a:cubicBezTo>
                  <a:cubicBezTo>
                    <a:pt x="4187041" y="1642785"/>
                    <a:pt x="4185485" y="1669361"/>
                    <a:pt x="4185326" y="1695818"/>
                  </a:cubicBezTo>
                  <a:cubicBezTo>
                    <a:pt x="4184927" y="1786279"/>
                    <a:pt x="4150450" y="1863014"/>
                    <a:pt x="4093827" y="1931728"/>
                  </a:cubicBezTo>
                  <a:cubicBezTo>
                    <a:pt x="4063938" y="1968001"/>
                    <a:pt x="4025511" y="1994018"/>
                    <a:pt x="3989119" y="2022430"/>
                  </a:cubicBezTo>
                  <a:cubicBezTo>
                    <a:pt x="3915058" y="2080290"/>
                    <a:pt x="3831978" y="2122229"/>
                    <a:pt x="3745387" y="2157664"/>
                  </a:cubicBezTo>
                  <a:cubicBezTo>
                    <a:pt x="3648301" y="2197408"/>
                    <a:pt x="3548502" y="2229131"/>
                    <a:pt x="3447665" y="2257981"/>
                  </a:cubicBezTo>
                  <a:cubicBezTo>
                    <a:pt x="3364147" y="2281844"/>
                    <a:pt x="3280069" y="2303432"/>
                    <a:pt x="3195753" y="2324222"/>
                  </a:cubicBezTo>
                  <a:cubicBezTo>
                    <a:pt x="3181826" y="2327654"/>
                    <a:pt x="3170573" y="2337629"/>
                    <a:pt x="3158523" y="2345291"/>
                  </a:cubicBezTo>
                  <a:cubicBezTo>
                    <a:pt x="3091444" y="2388028"/>
                    <a:pt x="3045156" y="2448642"/>
                    <a:pt x="3009402" y="2518433"/>
                  </a:cubicBezTo>
                  <a:cubicBezTo>
                    <a:pt x="2994039" y="2548401"/>
                    <a:pt x="2978198" y="2578089"/>
                    <a:pt x="2960520" y="2606780"/>
                  </a:cubicBezTo>
                  <a:cubicBezTo>
                    <a:pt x="2956530" y="2613285"/>
                    <a:pt x="2952339" y="2615439"/>
                    <a:pt x="2944918" y="2615320"/>
                  </a:cubicBezTo>
                  <a:cubicBezTo>
                    <a:pt x="2784385" y="2613085"/>
                    <a:pt x="2623852" y="2610851"/>
                    <a:pt x="2463319" y="2609174"/>
                  </a:cubicBezTo>
                  <a:cubicBezTo>
                    <a:pt x="2369426" y="2608177"/>
                    <a:pt x="2275532" y="2608376"/>
                    <a:pt x="2181638" y="2606301"/>
                  </a:cubicBezTo>
                  <a:cubicBezTo>
                    <a:pt x="2173019" y="2606102"/>
                    <a:pt x="2169388" y="2603748"/>
                    <a:pt x="2167792" y="2595168"/>
                  </a:cubicBezTo>
                  <a:cubicBezTo>
                    <a:pt x="2161048" y="2559534"/>
                    <a:pt x="2153227" y="2524099"/>
                    <a:pt x="2146643" y="2488425"/>
                  </a:cubicBezTo>
                  <a:cubicBezTo>
                    <a:pt x="2139500" y="2449839"/>
                    <a:pt x="2131240" y="2411412"/>
                    <a:pt x="2127888" y="2372226"/>
                  </a:cubicBezTo>
                  <a:cubicBezTo>
                    <a:pt x="2127090" y="2362729"/>
                    <a:pt x="2125893" y="2353232"/>
                    <a:pt x="2124696" y="2343735"/>
                  </a:cubicBezTo>
                  <a:cubicBezTo>
                    <a:pt x="2124377" y="2341141"/>
                    <a:pt x="2125414" y="2336951"/>
                    <a:pt x="2120905" y="2337230"/>
                  </a:cubicBezTo>
                  <a:cubicBezTo>
                    <a:pt x="2117433" y="2337430"/>
                    <a:pt x="2118032" y="2340981"/>
                    <a:pt x="2117833" y="2343335"/>
                  </a:cubicBezTo>
                  <a:cubicBezTo>
                    <a:pt x="2115638" y="2369313"/>
                    <a:pt x="2112645" y="2395211"/>
                    <a:pt x="2107936" y="2420909"/>
                  </a:cubicBezTo>
                  <a:cubicBezTo>
                    <a:pt x="2101831" y="2454069"/>
                    <a:pt x="2095806" y="2487269"/>
                    <a:pt x="2089461" y="2520389"/>
                  </a:cubicBezTo>
                  <a:cubicBezTo>
                    <a:pt x="2084712" y="2545209"/>
                    <a:pt x="2079405" y="2569949"/>
                    <a:pt x="2074656" y="2594769"/>
                  </a:cubicBezTo>
                  <a:cubicBezTo>
                    <a:pt x="2073260" y="2601992"/>
                    <a:pt x="2071385" y="2606222"/>
                    <a:pt x="2062326" y="2606301"/>
                  </a:cubicBezTo>
                  <a:cubicBezTo>
                    <a:pt x="1809376" y="2609055"/>
                    <a:pt x="1556427" y="2612087"/>
                    <a:pt x="1303517" y="2615479"/>
                  </a:cubicBezTo>
                  <a:cubicBezTo>
                    <a:pt x="1291426" y="2615639"/>
                    <a:pt x="1285041" y="2612048"/>
                    <a:pt x="1278697" y="2601593"/>
                  </a:cubicBezTo>
                  <a:cubicBezTo>
                    <a:pt x="1253158" y="2559654"/>
                    <a:pt x="1232448" y="2515081"/>
                    <a:pt x="1207189" y="2472983"/>
                  </a:cubicBezTo>
                  <a:cubicBezTo>
                    <a:pt x="1169520" y="2410174"/>
                    <a:pt x="1117765" y="2362410"/>
                    <a:pt x="1054118" y="2327454"/>
                  </a:cubicBezTo>
                  <a:cubicBezTo>
                    <a:pt x="1041030" y="2320271"/>
                    <a:pt x="1024829" y="2318595"/>
                    <a:pt x="1009905" y="2315004"/>
                  </a:cubicBezTo>
                  <a:cubicBezTo>
                    <a:pt x="922276" y="2293775"/>
                    <a:pt x="835246" y="2270392"/>
                    <a:pt x="748815" y="2244654"/>
                  </a:cubicBezTo>
                  <a:cubicBezTo>
                    <a:pt x="651130" y="2215604"/>
                    <a:pt x="554563" y="2183322"/>
                    <a:pt x="461108" y="2142381"/>
                  </a:cubicBezTo>
                  <a:cubicBezTo>
                    <a:pt x="396065" y="2113889"/>
                    <a:pt x="333536" y="2080849"/>
                    <a:pt x="275795" y="2039309"/>
                  </a:cubicBezTo>
                  <a:cubicBezTo>
                    <a:pt x="240560" y="2013970"/>
                    <a:pt x="205565" y="1988073"/>
                    <a:pt x="173681" y="1958743"/>
                  </a:cubicBezTo>
                  <a:cubicBezTo>
                    <a:pt x="143594" y="1931050"/>
                    <a:pt x="120609" y="1897052"/>
                    <a:pt x="100299" y="1861498"/>
                  </a:cubicBezTo>
                  <a:cubicBezTo>
                    <a:pt x="80147" y="1826143"/>
                    <a:pt x="67219" y="1788115"/>
                    <a:pt x="61113" y="1747972"/>
                  </a:cubicBezTo>
                  <a:cubicBezTo>
                    <a:pt x="58679" y="1732050"/>
                    <a:pt x="58439" y="1715730"/>
                    <a:pt x="57522" y="1699569"/>
                  </a:cubicBezTo>
                  <a:cubicBezTo>
                    <a:pt x="55048" y="1655874"/>
                    <a:pt x="51895" y="1612259"/>
                    <a:pt x="47905" y="1568644"/>
                  </a:cubicBezTo>
                  <a:cubicBezTo>
                    <a:pt x="43875" y="1524710"/>
                    <a:pt x="37929" y="1481015"/>
                    <a:pt x="33221" y="1437201"/>
                  </a:cubicBezTo>
                  <a:cubicBezTo>
                    <a:pt x="27674" y="1385327"/>
                    <a:pt x="19973" y="1333691"/>
                    <a:pt x="14545" y="1281816"/>
                  </a:cubicBezTo>
                  <a:cubicBezTo>
                    <a:pt x="9877" y="1237203"/>
                    <a:pt x="6804" y="1192431"/>
                    <a:pt x="3492" y="1147699"/>
                  </a:cubicBezTo>
                  <a:cubicBezTo>
                    <a:pt x="978" y="1114300"/>
                    <a:pt x="1417" y="1080741"/>
                    <a:pt x="220" y="1047302"/>
                  </a:cubicBezTo>
                  <a:cubicBezTo>
                    <a:pt x="-2134" y="981460"/>
                    <a:pt x="14505" y="920488"/>
                    <a:pt x="42359" y="861589"/>
                  </a:cubicBezTo>
                  <a:cubicBezTo>
                    <a:pt x="63108" y="817655"/>
                    <a:pt x="84417" y="773841"/>
                    <a:pt x="97785" y="726795"/>
                  </a:cubicBezTo>
                  <a:cubicBezTo>
                    <a:pt x="103650" y="706244"/>
                    <a:pt x="107401" y="685654"/>
                    <a:pt x="106284" y="663946"/>
                  </a:cubicBezTo>
                  <a:cubicBezTo>
                    <a:pt x="103810" y="615463"/>
                    <a:pt x="112589" y="568137"/>
                    <a:pt x="124121" y="521290"/>
                  </a:cubicBezTo>
                  <a:cubicBezTo>
                    <a:pt x="139883" y="457325"/>
                    <a:pt x="163825" y="396671"/>
                    <a:pt x="197863" y="340127"/>
                  </a:cubicBezTo>
                  <a:cubicBezTo>
                    <a:pt x="209635" y="320575"/>
                    <a:pt x="223681" y="302698"/>
                    <a:pt x="237208" y="284421"/>
                  </a:cubicBezTo>
                  <a:cubicBezTo>
                    <a:pt x="258038" y="256290"/>
                    <a:pt x="271486" y="223848"/>
                    <a:pt x="290280" y="194559"/>
                  </a:cubicBezTo>
                  <a:cubicBezTo>
                    <a:pt x="308157" y="166705"/>
                    <a:pt x="330264" y="143162"/>
                    <a:pt x="362786" y="133346"/>
                  </a:cubicBezTo>
                  <a:cubicBezTo>
                    <a:pt x="372313" y="130473"/>
                    <a:pt x="381628" y="128922"/>
                    <a:pt x="390709" y="128605"/>
                  </a:cubicBezTo>
                  <a:close/>
                  <a:moveTo>
                    <a:pt x="3404973" y="1263"/>
                  </a:moveTo>
                  <a:cubicBezTo>
                    <a:pt x="3412822" y="82"/>
                    <a:pt x="3421329" y="386"/>
                    <a:pt x="3430268" y="2301"/>
                  </a:cubicBezTo>
                  <a:cubicBezTo>
                    <a:pt x="3473683" y="11559"/>
                    <a:pt x="3510195" y="34583"/>
                    <a:pt x="3545749" y="59244"/>
                  </a:cubicBezTo>
                  <a:cubicBezTo>
                    <a:pt x="3598742" y="95956"/>
                    <a:pt x="3647305" y="138054"/>
                    <a:pt x="3692476" y="184103"/>
                  </a:cubicBezTo>
                  <a:cubicBezTo>
                    <a:pt x="3698900" y="190647"/>
                    <a:pt x="3697943" y="193999"/>
                    <a:pt x="3692356" y="199745"/>
                  </a:cubicBezTo>
                  <a:cubicBezTo>
                    <a:pt x="3678709" y="213751"/>
                    <a:pt x="3667217" y="229473"/>
                    <a:pt x="3658877" y="247271"/>
                  </a:cubicBezTo>
                  <a:cubicBezTo>
                    <a:pt x="3644272" y="278515"/>
                    <a:pt x="3648302" y="310199"/>
                    <a:pt x="3657001" y="341962"/>
                  </a:cubicBezTo>
                  <a:cubicBezTo>
                    <a:pt x="3681981" y="433422"/>
                    <a:pt x="3718373" y="520531"/>
                    <a:pt x="3757798" y="606444"/>
                  </a:cubicBezTo>
                  <a:cubicBezTo>
                    <a:pt x="3763943" y="619892"/>
                    <a:pt x="3764462" y="632222"/>
                    <a:pt x="3761589" y="646588"/>
                  </a:cubicBezTo>
                  <a:cubicBezTo>
                    <a:pt x="3753369" y="688207"/>
                    <a:pt x="3744510" y="729587"/>
                    <a:pt x="3734255" y="773521"/>
                  </a:cubicBezTo>
                  <a:cubicBezTo>
                    <a:pt x="3683896" y="687529"/>
                    <a:pt x="3631183" y="606165"/>
                    <a:pt x="3593913" y="516422"/>
                  </a:cubicBezTo>
                  <a:cubicBezTo>
                    <a:pt x="3582701" y="489406"/>
                    <a:pt x="3573642" y="461474"/>
                    <a:pt x="3566779" y="432943"/>
                  </a:cubicBezTo>
                  <a:cubicBezTo>
                    <a:pt x="3565183" y="426239"/>
                    <a:pt x="3561471" y="421889"/>
                    <a:pt x="3557003" y="417500"/>
                  </a:cubicBezTo>
                  <a:cubicBezTo>
                    <a:pt x="3517936" y="379073"/>
                    <a:pt x="3478073" y="341403"/>
                    <a:pt x="3442997" y="299106"/>
                  </a:cubicBezTo>
                  <a:cubicBezTo>
                    <a:pt x="3410516" y="259960"/>
                    <a:pt x="3381346" y="218660"/>
                    <a:pt x="3366422" y="169339"/>
                  </a:cubicBezTo>
                  <a:cubicBezTo>
                    <a:pt x="3354491" y="129874"/>
                    <a:pt x="3349662" y="89651"/>
                    <a:pt x="3358201" y="48590"/>
                  </a:cubicBezTo>
                  <a:cubicBezTo>
                    <a:pt x="3363798" y="21714"/>
                    <a:pt x="3381425" y="4805"/>
                    <a:pt x="3404973" y="1263"/>
                  </a:cubicBezTo>
                  <a:close/>
                  <a:moveTo>
                    <a:pt x="819205" y="866"/>
                  </a:moveTo>
                  <a:cubicBezTo>
                    <a:pt x="847457" y="-3923"/>
                    <a:pt x="872157" y="11440"/>
                    <a:pt x="881774" y="39492"/>
                  </a:cubicBezTo>
                  <a:cubicBezTo>
                    <a:pt x="890314" y="64432"/>
                    <a:pt x="889356" y="90170"/>
                    <a:pt x="887042" y="115908"/>
                  </a:cubicBezTo>
                  <a:cubicBezTo>
                    <a:pt x="880577" y="187894"/>
                    <a:pt x="844145" y="245635"/>
                    <a:pt x="799413" y="299385"/>
                  </a:cubicBezTo>
                  <a:cubicBezTo>
                    <a:pt x="765215" y="340446"/>
                    <a:pt x="726748" y="377477"/>
                    <a:pt x="688360" y="414468"/>
                  </a:cubicBezTo>
                  <a:cubicBezTo>
                    <a:pt x="680539" y="422010"/>
                    <a:pt x="676070" y="430429"/>
                    <a:pt x="673516" y="440605"/>
                  </a:cubicBezTo>
                  <a:cubicBezTo>
                    <a:pt x="657155" y="506207"/>
                    <a:pt x="628305" y="566621"/>
                    <a:pt x="595384" y="625120"/>
                  </a:cubicBezTo>
                  <a:cubicBezTo>
                    <a:pt x="568569" y="672725"/>
                    <a:pt x="540198" y="719452"/>
                    <a:pt x="512504" y="766579"/>
                  </a:cubicBezTo>
                  <a:cubicBezTo>
                    <a:pt x="511547" y="768215"/>
                    <a:pt x="510470" y="769691"/>
                    <a:pt x="508474" y="772724"/>
                  </a:cubicBezTo>
                  <a:cubicBezTo>
                    <a:pt x="496024" y="724839"/>
                    <a:pt x="487604" y="678391"/>
                    <a:pt x="478108" y="632143"/>
                  </a:cubicBezTo>
                  <a:cubicBezTo>
                    <a:pt x="477150" y="627514"/>
                    <a:pt x="477868" y="623005"/>
                    <a:pt x="480023" y="618296"/>
                  </a:cubicBezTo>
                  <a:cubicBezTo>
                    <a:pt x="510988" y="549502"/>
                    <a:pt x="540876" y="480269"/>
                    <a:pt x="565297" y="408841"/>
                  </a:cubicBezTo>
                  <a:cubicBezTo>
                    <a:pt x="576310" y="376599"/>
                    <a:pt x="586925" y="344118"/>
                    <a:pt x="592312" y="310359"/>
                  </a:cubicBezTo>
                  <a:cubicBezTo>
                    <a:pt x="598457" y="271652"/>
                    <a:pt x="583932" y="239170"/>
                    <a:pt x="559751" y="209961"/>
                  </a:cubicBezTo>
                  <a:cubicBezTo>
                    <a:pt x="554523" y="203656"/>
                    <a:pt x="544068" y="198548"/>
                    <a:pt x="545545" y="190647"/>
                  </a:cubicBezTo>
                  <a:cubicBezTo>
                    <a:pt x="546782" y="183944"/>
                    <a:pt x="555481" y="178477"/>
                    <a:pt x="561307" y="172850"/>
                  </a:cubicBezTo>
                  <a:cubicBezTo>
                    <a:pt x="621242" y="115110"/>
                    <a:pt x="684091" y="61160"/>
                    <a:pt x="758192" y="21895"/>
                  </a:cubicBezTo>
                  <a:cubicBezTo>
                    <a:pt x="777426" y="11719"/>
                    <a:pt x="797777" y="4497"/>
                    <a:pt x="819205" y="866"/>
                  </a:cubicBezTo>
                  <a:close/>
                </a:path>
              </a:pathLst>
            </a:custGeom>
            <a:solidFill>
              <a:srgbClr val="F0D7C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308" name="Google Shape;308;p21"/>
            <p:cNvGrpSpPr/>
            <p:nvPr/>
          </p:nvGrpSpPr>
          <p:grpSpPr>
            <a:xfrm>
              <a:off x="1195692" y="312235"/>
              <a:ext cx="2372759" cy="2371560"/>
              <a:chOff x="1195692" y="312235"/>
              <a:chExt cx="2372759" cy="2371560"/>
            </a:xfrm>
          </p:grpSpPr>
          <p:sp>
            <p:nvSpPr>
              <p:cNvPr id="309" name="Google Shape;309;p21"/>
              <p:cNvSpPr/>
              <p:nvPr/>
            </p:nvSpPr>
            <p:spPr>
              <a:xfrm>
                <a:off x="1195692" y="312235"/>
                <a:ext cx="2371561" cy="2371560"/>
              </a:xfrm>
              <a:custGeom>
                <a:avLst/>
                <a:gdLst/>
                <a:ahLst/>
                <a:cxnLst/>
                <a:rect l="l" t="t" r="r" b="b"/>
                <a:pathLst>
                  <a:path w="5063163" h="5063163" extrusionOk="0">
                    <a:moveTo>
                      <a:pt x="5063164" y="2531582"/>
                    </a:moveTo>
                    <a:cubicBezTo>
                      <a:pt x="5063164" y="3929736"/>
                      <a:pt x="3929736" y="5063164"/>
                      <a:pt x="2531582" y="5063164"/>
                    </a:cubicBezTo>
                    <a:cubicBezTo>
                      <a:pt x="1133428" y="5063164"/>
                      <a:pt x="0" y="3929736"/>
                      <a:pt x="0" y="2531582"/>
                    </a:cubicBezTo>
                    <a:cubicBezTo>
                      <a:pt x="0" y="1133428"/>
                      <a:pt x="1133428" y="0"/>
                      <a:pt x="2531582" y="0"/>
                    </a:cubicBezTo>
                    <a:cubicBezTo>
                      <a:pt x="3929736" y="0"/>
                      <a:pt x="5063164" y="1133428"/>
                      <a:pt x="5063164" y="2531582"/>
                    </a:cubicBezTo>
                    <a:close/>
                  </a:path>
                </a:pathLst>
              </a:custGeom>
              <a:solidFill>
                <a:srgbClr val="4A86E8"/>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10" name="Google Shape;310;p21"/>
              <p:cNvSpPr/>
              <p:nvPr/>
            </p:nvSpPr>
            <p:spPr>
              <a:xfrm>
                <a:off x="1689582" y="314225"/>
                <a:ext cx="1878869" cy="2359692"/>
              </a:xfrm>
              <a:custGeom>
                <a:avLst/>
                <a:gdLst/>
                <a:ahLst/>
                <a:cxnLst/>
                <a:rect l="l" t="t" r="r" b="b"/>
                <a:pathLst>
                  <a:path w="1878869" h="2359692" extrusionOk="0">
                    <a:moveTo>
                      <a:pt x="848114" y="1699384"/>
                    </a:moveTo>
                    <a:cubicBezTo>
                      <a:pt x="855656" y="1697589"/>
                      <a:pt x="861801" y="1700582"/>
                      <a:pt x="868186" y="1703335"/>
                    </a:cubicBezTo>
                    <a:cubicBezTo>
                      <a:pt x="869183" y="1703774"/>
                      <a:pt x="870859" y="1704692"/>
                      <a:pt x="870779" y="1705131"/>
                    </a:cubicBezTo>
                    <a:cubicBezTo>
                      <a:pt x="867946" y="1723287"/>
                      <a:pt x="886302" y="1721132"/>
                      <a:pt x="893804" y="1729272"/>
                    </a:cubicBezTo>
                    <a:cubicBezTo>
                      <a:pt x="894083" y="1729592"/>
                      <a:pt x="894123" y="1729951"/>
                      <a:pt x="894722" y="1731268"/>
                    </a:cubicBezTo>
                    <a:cubicBezTo>
                      <a:pt x="865033" y="1739129"/>
                      <a:pt x="836383" y="1739448"/>
                      <a:pt x="808170" y="1726639"/>
                    </a:cubicBezTo>
                    <a:cubicBezTo>
                      <a:pt x="802424" y="1724045"/>
                      <a:pt x="800828" y="1721132"/>
                      <a:pt x="800988" y="1715067"/>
                    </a:cubicBezTo>
                    <a:cubicBezTo>
                      <a:pt x="801227" y="1708123"/>
                      <a:pt x="805337" y="1707924"/>
                      <a:pt x="810286" y="1707046"/>
                    </a:cubicBezTo>
                    <a:cubicBezTo>
                      <a:pt x="822935" y="1704771"/>
                      <a:pt x="835584" y="1702337"/>
                      <a:pt x="848114" y="1699384"/>
                    </a:cubicBezTo>
                    <a:close/>
                    <a:moveTo>
                      <a:pt x="626249" y="1653335"/>
                    </a:moveTo>
                    <a:cubicBezTo>
                      <a:pt x="654102" y="1660039"/>
                      <a:pt x="681515" y="1668059"/>
                      <a:pt x="708890" y="1676319"/>
                    </a:cubicBezTo>
                    <a:cubicBezTo>
                      <a:pt x="717908" y="1679033"/>
                      <a:pt x="727764" y="1679951"/>
                      <a:pt x="737262" y="1679911"/>
                    </a:cubicBezTo>
                    <a:cubicBezTo>
                      <a:pt x="753183" y="1679831"/>
                      <a:pt x="765912" y="1688171"/>
                      <a:pt x="779679" y="1693838"/>
                    </a:cubicBezTo>
                    <a:cubicBezTo>
                      <a:pt x="782233" y="1694875"/>
                      <a:pt x="784787" y="1696790"/>
                      <a:pt x="782752" y="1699623"/>
                    </a:cubicBezTo>
                    <a:cubicBezTo>
                      <a:pt x="779719" y="1703853"/>
                      <a:pt x="779839" y="1710877"/>
                      <a:pt x="772935" y="1711874"/>
                    </a:cubicBezTo>
                    <a:cubicBezTo>
                      <a:pt x="762401" y="1713430"/>
                      <a:pt x="751826" y="1714707"/>
                      <a:pt x="741252" y="1716264"/>
                    </a:cubicBezTo>
                    <a:cubicBezTo>
                      <a:pt x="737062" y="1716862"/>
                      <a:pt x="734428" y="1714348"/>
                      <a:pt x="731356" y="1712393"/>
                    </a:cubicBezTo>
                    <a:cubicBezTo>
                      <a:pt x="716551" y="1702936"/>
                      <a:pt x="702625" y="1692401"/>
                      <a:pt x="687022" y="1683821"/>
                    </a:cubicBezTo>
                    <a:cubicBezTo>
                      <a:pt x="659728" y="1668818"/>
                      <a:pt x="630040" y="1665585"/>
                      <a:pt x="598077" y="1660318"/>
                    </a:cubicBezTo>
                    <a:cubicBezTo>
                      <a:pt x="608132" y="1654372"/>
                      <a:pt x="615555" y="1650781"/>
                      <a:pt x="626249" y="1653335"/>
                    </a:cubicBezTo>
                    <a:close/>
                    <a:moveTo>
                      <a:pt x="976644" y="1025170"/>
                    </a:moveTo>
                    <a:cubicBezTo>
                      <a:pt x="999469" y="1046718"/>
                      <a:pt x="1024568" y="1065273"/>
                      <a:pt x="1048151" y="1085664"/>
                    </a:cubicBezTo>
                    <a:cubicBezTo>
                      <a:pt x="1049269" y="1086622"/>
                      <a:pt x="1050705" y="1087420"/>
                      <a:pt x="1051384" y="1088657"/>
                    </a:cubicBezTo>
                    <a:cubicBezTo>
                      <a:pt x="1054257" y="1094004"/>
                      <a:pt x="1060202" y="1099591"/>
                      <a:pt x="1057848" y="1105177"/>
                    </a:cubicBezTo>
                    <a:cubicBezTo>
                      <a:pt x="1056053" y="1109447"/>
                      <a:pt x="1048471" y="1106095"/>
                      <a:pt x="1043562" y="1107013"/>
                    </a:cubicBezTo>
                    <a:cubicBezTo>
                      <a:pt x="1021336" y="1111163"/>
                      <a:pt x="1004856" y="1103501"/>
                      <a:pt x="992526" y="1084387"/>
                    </a:cubicBezTo>
                    <a:cubicBezTo>
                      <a:pt x="987218" y="1076207"/>
                      <a:pt x="979916" y="1069543"/>
                      <a:pt x="976085" y="1059966"/>
                    </a:cubicBezTo>
                    <a:cubicBezTo>
                      <a:pt x="970139" y="1045242"/>
                      <a:pt x="969581" y="1041052"/>
                      <a:pt x="976644" y="1025170"/>
                    </a:cubicBezTo>
                    <a:close/>
                    <a:moveTo>
                      <a:pt x="656018" y="705342"/>
                    </a:moveTo>
                    <a:cubicBezTo>
                      <a:pt x="657854" y="704185"/>
                      <a:pt x="659171" y="704903"/>
                      <a:pt x="660168" y="706579"/>
                    </a:cubicBezTo>
                    <a:cubicBezTo>
                      <a:pt x="659450" y="707218"/>
                      <a:pt x="658771" y="707816"/>
                      <a:pt x="658053" y="708455"/>
                    </a:cubicBezTo>
                    <a:cubicBezTo>
                      <a:pt x="657375" y="707417"/>
                      <a:pt x="656696" y="706380"/>
                      <a:pt x="656018" y="705342"/>
                    </a:cubicBezTo>
                    <a:close/>
                    <a:moveTo>
                      <a:pt x="637621" y="632677"/>
                    </a:moveTo>
                    <a:cubicBezTo>
                      <a:pt x="670861" y="638903"/>
                      <a:pt x="697717" y="659293"/>
                      <a:pt x="727724" y="672581"/>
                    </a:cubicBezTo>
                    <a:cubicBezTo>
                      <a:pt x="743207" y="679444"/>
                      <a:pt x="753422" y="689740"/>
                      <a:pt x="758091" y="705821"/>
                    </a:cubicBezTo>
                    <a:cubicBezTo>
                      <a:pt x="762680" y="721663"/>
                      <a:pt x="773933" y="731958"/>
                      <a:pt x="788897" y="736387"/>
                    </a:cubicBezTo>
                    <a:cubicBezTo>
                      <a:pt x="811682" y="743131"/>
                      <a:pt x="823015" y="760010"/>
                      <a:pt x="832711" y="779443"/>
                    </a:cubicBezTo>
                    <a:cubicBezTo>
                      <a:pt x="834667" y="783354"/>
                      <a:pt x="833909" y="785548"/>
                      <a:pt x="831155" y="787943"/>
                    </a:cubicBezTo>
                    <a:cubicBezTo>
                      <a:pt x="819503" y="798118"/>
                      <a:pt x="813957" y="811327"/>
                      <a:pt x="812440" y="826370"/>
                    </a:cubicBezTo>
                    <a:cubicBezTo>
                      <a:pt x="811922" y="831558"/>
                      <a:pt x="809248" y="834071"/>
                      <a:pt x="804260" y="835229"/>
                    </a:cubicBezTo>
                    <a:cubicBezTo>
                      <a:pt x="793366" y="837743"/>
                      <a:pt x="783430" y="838461"/>
                      <a:pt x="772297" y="833314"/>
                    </a:cubicBezTo>
                    <a:cubicBezTo>
                      <a:pt x="747676" y="821981"/>
                      <a:pt x="721539" y="814758"/>
                      <a:pt x="691492" y="811286"/>
                    </a:cubicBezTo>
                    <a:cubicBezTo>
                      <a:pt x="695322" y="808294"/>
                      <a:pt x="696559" y="806897"/>
                      <a:pt x="698116" y="806179"/>
                    </a:cubicBezTo>
                    <a:cubicBezTo>
                      <a:pt x="723295" y="794846"/>
                      <a:pt x="728881" y="773777"/>
                      <a:pt x="727565" y="748718"/>
                    </a:cubicBezTo>
                    <a:cubicBezTo>
                      <a:pt x="727046" y="738821"/>
                      <a:pt x="711124" y="716236"/>
                      <a:pt x="701388" y="713363"/>
                    </a:cubicBezTo>
                    <a:cubicBezTo>
                      <a:pt x="682074" y="707737"/>
                      <a:pt x="662641" y="702589"/>
                      <a:pt x="644285" y="693890"/>
                    </a:cubicBezTo>
                    <a:cubicBezTo>
                      <a:pt x="626409" y="685430"/>
                      <a:pt x="619585" y="667314"/>
                      <a:pt x="607175" y="654145"/>
                    </a:cubicBezTo>
                    <a:cubicBezTo>
                      <a:pt x="606576" y="653507"/>
                      <a:pt x="606616" y="651991"/>
                      <a:pt x="606855" y="650993"/>
                    </a:cubicBezTo>
                    <a:cubicBezTo>
                      <a:pt x="608771" y="643252"/>
                      <a:pt x="629601" y="631161"/>
                      <a:pt x="637621" y="632677"/>
                    </a:cubicBezTo>
                    <a:close/>
                    <a:moveTo>
                      <a:pt x="1144399" y="569070"/>
                    </a:moveTo>
                    <a:cubicBezTo>
                      <a:pt x="1154216" y="568073"/>
                      <a:pt x="1161998" y="578408"/>
                      <a:pt x="1169739" y="584792"/>
                    </a:cubicBezTo>
                    <a:cubicBezTo>
                      <a:pt x="1174966" y="589062"/>
                      <a:pt x="1169140" y="594808"/>
                      <a:pt x="1168422" y="599916"/>
                    </a:cubicBezTo>
                    <a:cubicBezTo>
                      <a:pt x="1164870" y="624616"/>
                      <a:pt x="1151463" y="643770"/>
                      <a:pt x="1134344" y="661008"/>
                    </a:cubicBezTo>
                    <a:cubicBezTo>
                      <a:pt x="1129955" y="665438"/>
                      <a:pt x="1127121" y="666435"/>
                      <a:pt x="1120537" y="664320"/>
                    </a:cubicBezTo>
                    <a:cubicBezTo>
                      <a:pt x="1091567" y="655103"/>
                      <a:pt x="1090490" y="630921"/>
                      <a:pt x="1087936" y="606660"/>
                    </a:cubicBezTo>
                    <a:cubicBezTo>
                      <a:pt x="1086460" y="601392"/>
                      <a:pt x="1089333" y="599158"/>
                      <a:pt x="1094600" y="598240"/>
                    </a:cubicBezTo>
                    <a:cubicBezTo>
                      <a:pt x="1101862" y="596963"/>
                      <a:pt x="1107249" y="592933"/>
                      <a:pt x="1110681" y="586309"/>
                    </a:cubicBezTo>
                    <a:cubicBezTo>
                      <a:pt x="1117784" y="572701"/>
                      <a:pt x="1131990" y="570307"/>
                      <a:pt x="1144399" y="569070"/>
                    </a:cubicBezTo>
                    <a:close/>
                    <a:moveTo>
                      <a:pt x="2514" y="557698"/>
                    </a:moveTo>
                    <a:cubicBezTo>
                      <a:pt x="2075" y="558217"/>
                      <a:pt x="1596" y="558736"/>
                      <a:pt x="1117" y="559295"/>
                    </a:cubicBezTo>
                    <a:cubicBezTo>
                      <a:pt x="758" y="558815"/>
                      <a:pt x="359" y="558337"/>
                      <a:pt x="0" y="557858"/>
                    </a:cubicBezTo>
                    <a:cubicBezTo>
                      <a:pt x="838" y="557818"/>
                      <a:pt x="1676" y="557778"/>
                      <a:pt x="2514" y="557698"/>
                    </a:cubicBezTo>
                    <a:close/>
                    <a:moveTo>
                      <a:pt x="1302583" y="552430"/>
                    </a:moveTo>
                    <a:cubicBezTo>
                      <a:pt x="1305531" y="551034"/>
                      <a:pt x="1308564" y="550854"/>
                      <a:pt x="1311637" y="554585"/>
                    </a:cubicBezTo>
                    <a:cubicBezTo>
                      <a:pt x="1333464" y="581081"/>
                      <a:pt x="1365826" y="588424"/>
                      <a:pt x="1394916" y="601791"/>
                    </a:cubicBezTo>
                    <a:cubicBezTo>
                      <a:pt x="1405570" y="606700"/>
                      <a:pt x="1416863" y="610131"/>
                      <a:pt x="1426799" y="616715"/>
                    </a:cubicBezTo>
                    <a:cubicBezTo>
                      <a:pt x="1437613" y="623898"/>
                      <a:pt x="1441443" y="632558"/>
                      <a:pt x="1438051" y="645526"/>
                    </a:cubicBezTo>
                    <a:cubicBezTo>
                      <a:pt x="1436735" y="650554"/>
                      <a:pt x="1435538" y="655542"/>
                      <a:pt x="1436136" y="660729"/>
                    </a:cubicBezTo>
                    <a:cubicBezTo>
                      <a:pt x="1437094" y="669309"/>
                      <a:pt x="1433901" y="670625"/>
                      <a:pt x="1425961" y="668231"/>
                    </a:cubicBezTo>
                    <a:cubicBezTo>
                      <a:pt x="1405011" y="661926"/>
                      <a:pt x="1387055" y="649197"/>
                      <a:pt x="1366663" y="641735"/>
                    </a:cubicBezTo>
                    <a:cubicBezTo>
                      <a:pt x="1365985" y="641496"/>
                      <a:pt x="1365347" y="640937"/>
                      <a:pt x="1364669" y="640817"/>
                    </a:cubicBezTo>
                    <a:cubicBezTo>
                      <a:pt x="1359641" y="640019"/>
                      <a:pt x="1353136" y="632956"/>
                      <a:pt x="1350263" y="638702"/>
                    </a:cubicBezTo>
                    <a:cubicBezTo>
                      <a:pt x="1347670" y="643930"/>
                      <a:pt x="1349385" y="652429"/>
                      <a:pt x="1355411" y="657657"/>
                    </a:cubicBezTo>
                    <a:cubicBezTo>
                      <a:pt x="1361795" y="663203"/>
                      <a:pt x="1367821" y="669189"/>
                      <a:pt x="1374525" y="674336"/>
                    </a:cubicBezTo>
                    <a:cubicBezTo>
                      <a:pt x="1381428" y="679684"/>
                      <a:pt x="1383942" y="687026"/>
                      <a:pt x="1386935" y="695326"/>
                    </a:cubicBezTo>
                    <a:cubicBezTo>
                      <a:pt x="1377038" y="695605"/>
                      <a:pt x="1369617" y="693490"/>
                      <a:pt x="1361636" y="688223"/>
                    </a:cubicBezTo>
                    <a:cubicBezTo>
                      <a:pt x="1342881" y="675813"/>
                      <a:pt x="1332746" y="658974"/>
                      <a:pt x="1328915" y="637346"/>
                    </a:cubicBezTo>
                    <a:cubicBezTo>
                      <a:pt x="1325683" y="618910"/>
                      <a:pt x="1317542" y="602590"/>
                      <a:pt x="1306130" y="587785"/>
                    </a:cubicBezTo>
                    <a:cubicBezTo>
                      <a:pt x="1301182" y="581361"/>
                      <a:pt x="1296832" y="574497"/>
                      <a:pt x="1294438" y="566676"/>
                    </a:cubicBezTo>
                    <a:cubicBezTo>
                      <a:pt x="1293520" y="563763"/>
                      <a:pt x="1288213" y="560012"/>
                      <a:pt x="1294039" y="557578"/>
                    </a:cubicBezTo>
                    <a:cubicBezTo>
                      <a:pt x="1296772" y="556441"/>
                      <a:pt x="1299635" y="553827"/>
                      <a:pt x="1302583" y="552430"/>
                    </a:cubicBezTo>
                    <a:close/>
                    <a:moveTo>
                      <a:pt x="1665263" y="505903"/>
                    </a:moveTo>
                    <a:cubicBezTo>
                      <a:pt x="1675319" y="520548"/>
                      <a:pt x="1684896" y="534195"/>
                      <a:pt x="1694114" y="548041"/>
                    </a:cubicBezTo>
                    <a:cubicBezTo>
                      <a:pt x="1736252" y="611289"/>
                      <a:pt x="1769492" y="679205"/>
                      <a:pt x="1797983" y="749396"/>
                    </a:cubicBezTo>
                    <a:cubicBezTo>
                      <a:pt x="1817017" y="796322"/>
                      <a:pt x="1831941" y="844726"/>
                      <a:pt x="1844112" y="893927"/>
                    </a:cubicBezTo>
                    <a:cubicBezTo>
                      <a:pt x="1872564" y="1008929"/>
                      <a:pt x="1883298" y="1125648"/>
                      <a:pt x="1877232" y="1243883"/>
                    </a:cubicBezTo>
                    <a:cubicBezTo>
                      <a:pt x="1876275" y="1262597"/>
                      <a:pt x="1873880" y="1281232"/>
                      <a:pt x="1872803" y="1299947"/>
                    </a:cubicBezTo>
                    <a:cubicBezTo>
                      <a:pt x="1872444" y="1306611"/>
                      <a:pt x="1869650" y="1310083"/>
                      <a:pt x="1863705" y="1311839"/>
                    </a:cubicBezTo>
                    <a:cubicBezTo>
                      <a:pt x="1851773" y="1315270"/>
                      <a:pt x="1843912" y="1322852"/>
                      <a:pt x="1837727" y="1333706"/>
                    </a:cubicBezTo>
                    <a:cubicBezTo>
                      <a:pt x="1828270" y="1350266"/>
                      <a:pt x="1817097" y="1365869"/>
                      <a:pt x="1807082" y="1382109"/>
                    </a:cubicBezTo>
                    <a:cubicBezTo>
                      <a:pt x="1803889" y="1387297"/>
                      <a:pt x="1800457" y="1389132"/>
                      <a:pt x="1794472" y="1387616"/>
                    </a:cubicBezTo>
                    <a:cubicBezTo>
                      <a:pt x="1783817" y="1384862"/>
                      <a:pt x="1773044" y="1382548"/>
                      <a:pt x="1762269" y="1380234"/>
                    </a:cubicBezTo>
                    <a:cubicBezTo>
                      <a:pt x="1759237" y="1379595"/>
                      <a:pt x="1756842" y="1378238"/>
                      <a:pt x="1754808" y="1375964"/>
                    </a:cubicBezTo>
                    <a:cubicBezTo>
                      <a:pt x="1736492" y="1355573"/>
                      <a:pt x="1716979" y="1336659"/>
                      <a:pt x="1705446" y="1310522"/>
                    </a:cubicBezTo>
                    <a:cubicBezTo>
                      <a:pt x="1691002" y="1277801"/>
                      <a:pt x="1677673" y="1244840"/>
                      <a:pt x="1668974" y="1210204"/>
                    </a:cubicBezTo>
                    <a:cubicBezTo>
                      <a:pt x="1663069" y="1186740"/>
                      <a:pt x="1659797" y="1162519"/>
                      <a:pt x="1658879" y="1138537"/>
                    </a:cubicBezTo>
                    <a:cubicBezTo>
                      <a:pt x="1657442" y="1099990"/>
                      <a:pt x="1656804" y="1061243"/>
                      <a:pt x="1660475" y="1022736"/>
                    </a:cubicBezTo>
                    <a:cubicBezTo>
                      <a:pt x="1661752" y="1009209"/>
                      <a:pt x="1655567" y="998355"/>
                      <a:pt x="1650459" y="987262"/>
                    </a:cubicBezTo>
                    <a:cubicBezTo>
                      <a:pt x="1640124" y="964876"/>
                      <a:pt x="1631066" y="941971"/>
                      <a:pt x="1624482" y="918348"/>
                    </a:cubicBezTo>
                    <a:cubicBezTo>
                      <a:pt x="1620931" y="905619"/>
                      <a:pt x="1626317" y="892011"/>
                      <a:pt x="1632981" y="881836"/>
                    </a:cubicBezTo>
                    <a:cubicBezTo>
                      <a:pt x="1643795" y="865196"/>
                      <a:pt x="1646588" y="848556"/>
                      <a:pt x="1643077" y="829721"/>
                    </a:cubicBezTo>
                    <a:cubicBezTo>
                      <a:pt x="1641680" y="822180"/>
                      <a:pt x="1642199" y="814359"/>
                      <a:pt x="1645272" y="806937"/>
                    </a:cubicBezTo>
                    <a:cubicBezTo>
                      <a:pt x="1650260" y="794846"/>
                      <a:pt x="1648305" y="782236"/>
                      <a:pt x="1647387" y="769906"/>
                    </a:cubicBezTo>
                    <a:cubicBezTo>
                      <a:pt x="1645551" y="745605"/>
                      <a:pt x="1647227" y="721463"/>
                      <a:pt x="1649222" y="697242"/>
                    </a:cubicBezTo>
                    <a:cubicBezTo>
                      <a:pt x="1649701" y="691416"/>
                      <a:pt x="1650858" y="689141"/>
                      <a:pt x="1657522" y="689062"/>
                    </a:cubicBezTo>
                    <a:cubicBezTo>
                      <a:pt x="1666820" y="688981"/>
                      <a:pt x="1675479" y="690937"/>
                      <a:pt x="1683819" y="694169"/>
                    </a:cubicBezTo>
                    <a:cubicBezTo>
                      <a:pt x="1689765" y="696484"/>
                      <a:pt x="1691640" y="693970"/>
                      <a:pt x="1691480" y="689261"/>
                    </a:cubicBezTo>
                    <a:cubicBezTo>
                      <a:pt x="1691002" y="673499"/>
                      <a:pt x="1692398" y="657138"/>
                      <a:pt x="1688368" y="642254"/>
                    </a:cubicBezTo>
                    <a:cubicBezTo>
                      <a:pt x="1685534" y="631800"/>
                      <a:pt x="1675240" y="623340"/>
                      <a:pt x="1668017" y="614162"/>
                    </a:cubicBezTo>
                    <a:cubicBezTo>
                      <a:pt x="1661073" y="605503"/>
                      <a:pt x="1655168" y="596325"/>
                      <a:pt x="1649821" y="586669"/>
                    </a:cubicBezTo>
                    <a:cubicBezTo>
                      <a:pt x="1664266" y="583237"/>
                      <a:pt x="1673484" y="567914"/>
                      <a:pt x="1669653" y="553708"/>
                    </a:cubicBezTo>
                    <a:cubicBezTo>
                      <a:pt x="1665583" y="538585"/>
                      <a:pt x="1659637" y="523740"/>
                      <a:pt x="1665263" y="505903"/>
                    </a:cubicBezTo>
                    <a:close/>
                    <a:moveTo>
                      <a:pt x="252470" y="456128"/>
                    </a:moveTo>
                    <a:cubicBezTo>
                      <a:pt x="262456" y="456642"/>
                      <a:pt x="272422" y="459415"/>
                      <a:pt x="282119" y="464403"/>
                    </a:cubicBezTo>
                    <a:cubicBezTo>
                      <a:pt x="285631" y="466198"/>
                      <a:pt x="285989" y="469351"/>
                      <a:pt x="286748" y="472583"/>
                    </a:cubicBezTo>
                    <a:cubicBezTo>
                      <a:pt x="291297" y="492256"/>
                      <a:pt x="297003" y="511769"/>
                      <a:pt x="295048" y="532359"/>
                    </a:cubicBezTo>
                    <a:cubicBezTo>
                      <a:pt x="294409" y="538943"/>
                      <a:pt x="295925" y="544649"/>
                      <a:pt x="300555" y="549558"/>
                    </a:cubicBezTo>
                    <a:cubicBezTo>
                      <a:pt x="310929" y="560651"/>
                      <a:pt x="316157" y="575296"/>
                      <a:pt x="327888" y="585989"/>
                    </a:cubicBezTo>
                    <a:cubicBezTo>
                      <a:pt x="343052" y="599836"/>
                      <a:pt x="358894" y="612885"/>
                      <a:pt x="374695" y="625854"/>
                    </a:cubicBezTo>
                    <a:cubicBezTo>
                      <a:pt x="402987" y="649117"/>
                      <a:pt x="432636" y="670745"/>
                      <a:pt x="461367" y="693530"/>
                    </a:cubicBezTo>
                    <a:cubicBezTo>
                      <a:pt x="468988" y="699556"/>
                      <a:pt x="470904" y="697401"/>
                      <a:pt x="471742" y="689101"/>
                    </a:cubicBezTo>
                    <a:cubicBezTo>
                      <a:pt x="472380" y="682557"/>
                      <a:pt x="473497" y="676013"/>
                      <a:pt x="474973" y="669628"/>
                    </a:cubicBezTo>
                    <a:cubicBezTo>
                      <a:pt x="475811" y="665996"/>
                      <a:pt x="474295" y="663962"/>
                      <a:pt x="471941" y="662086"/>
                    </a:cubicBezTo>
                    <a:cubicBezTo>
                      <a:pt x="467950" y="658814"/>
                      <a:pt x="464160" y="655143"/>
                      <a:pt x="459730" y="652669"/>
                    </a:cubicBezTo>
                    <a:cubicBezTo>
                      <a:pt x="446682" y="645327"/>
                      <a:pt x="440856" y="634154"/>
                      <a:pt x="440218" y="619509"/>
                    </a:cubicBezTo>
                    <a:cubicBezTo>
                      <a:pt x="439738" y="608655"/>
                      <a:pt x="430002" y="604505"/>
                      <a:pt x="423139" y="599158"/>
                    </a:cubicBezTo>
                    <a:cubicBezTo>
                      <a:pt x="414878" y="592694"/>
                      <a:pt x="416595" y="589781"/>
                      <a:pt x="422979" y="582718"/>
                    </a:cubicBezTo>
                    <a:cubicBezTo>
                      <a:pt x="434631" y="569829"/>
                      <a:pt x="449675" y="574857"/>
                      <a:pt x="463162" y="572223"/>
                    </a:cubicBezTo>
                    <a:cubicBezTo>
                      <a:pt x="466833" y="571505"/>
                      <a:pt x="468430" y="575695"/>
                      <a:pt x="470066" y="578527"/>
                    </a:cubicBezTo>
                    <a:cubicBezTo>
                      <a:pt x="479123" y="594369"/>
                      <a:pt x="489459" y="608815"/>
                      <a:pt x="507934" y="614880"/>
                    </a:cubicBezTo>
                    <a:cubicBezTo>
                      <a:pt x="511685" y="616117"/>
                      <a:pt x="512842" y="619509"/>
                      <a:pt x="514399" y="623060"/>
                    </a:cubicBezTo>
                    <a:cubicBezTo>
                      <a:pt x="522938" y="642573"/>
                      <a:pt x="526849" y="662884"/>
                      <a:pt x="524375" y="683914"/>
                    </a:cubicBezTo>
                    <a:cubicBezTo>
                      <a:pt x="522818" y="697082"/>
                      <a:pt x="529961" y="703307"/>
                      <a:pt x="539498" y="709053"/>
                    </a:cubicBezTo>
                    <a:cubicBezTo>
                      <a:pt x="542092" y="710609"/>
                      <a:pt x="544167" y="711128"/>
                      <a:pt x="546362" y="708973"/>
                    </a:cubicBezTo>
                    <a:cubicBezTo>
                      <a:pt x="554183" y="701192"/>
                      <a:pt x="565396" y="696164"/>
                      <a:pt x="565675" y="682517"/>
                    </a:cubicBezTo>
                    <a:cubicBezTo>
                      <a:pt x="565795" y="676013"/>
                      <a:pt x="568588" y="669548"/>
                      <a:pt x="569107" y="663004"/>
                    </a:cubicBezTo>
                    <a:cubicBezTo>
                      <a:pt x="569745" y="655183"/>
                      <a:pt x="573775" y="653906"/>
                      <a:pt x="580719" y="653786"/>
                    </a:cubicBezTo>
                    <a:cubicBezTo>
                      <a:pt x="589178" y="653627"/>
                      <a:pt x="588380" y="659652"/>
                      <a:pt x="588420" y="664201"/>
                    </a:cubicBezTo>
                    <a:cubicBezTo>
                      <a:pt x="588580" y="677928"/>
                      <a:pt x="591492" y="691216"/>
                      <a:pt x="593967" y="704584"/>
                    </a:cubicBezTo>
                    <a:cubicBezTo>
                      <a:pt x="594845" y="709292"/>
                      <a:pt x="596800" y="711766"/>
                      <a:pt x="601828" y="713602"/>
                    </a:cubicBezTo>
                    <a:cubicBezTo>
                      <a:pt x="617270" y="719308"/>
                      <a:pt x="632274" y="723737"/>
                      <a:pt x="647836" y="714200"/>
                    </a:cubicBezTo>
                    <a:cubicBezTo>
                      <a:pt x="654740" y="709971"/>
                      <a:pt x="658371" y="715078"/>
                      <a:pt x="662322" y="719548"/>
                    </a:cubicBezTo>
                    <a:cubicBezTo>
                      <a:pt x="673654" y="732317"/>
                      <a:pt x="673335" y="732037"/>
                      <a:pt x="663679" y="745644"/>
                    </a:cubicBezTo>
                    <a:cubicBezTo>
                      <a:pt x="653343" y="760249"/>
                      <a:pt x="637262" y="767671"/>
                      <a:pt x="624054" y="778645"/>
                    </a:cubicBezTo>
                    <a:cubicBezTo>
                      <a:pt x="593568" y="803983"/>
                      <a:pt x="566393" y="832036"/>
                      <a:pt x="546960" y="866952"/>
                    </a:cubicBezTo>
                    <a:cubicBezTo>
                      <a:pt x="545085" y="870344"/>
                      <a:pt x="544845" y="873895"/>
                      <a:pt x="544566" y="877566"/>
                    </a:cubicBezTo>
                    <a:cubicBezTo>
                      <a:pt x="543488" y="890774"/>
                      <a:pt x="542411" y="903982"/>
                      <a:pt x="541054" y="917150"/>
                    </a:cubicBezTo>
                    <a:cubicBezTo>
                      <a:pt x="539857" y="929002"/>
                      <a:pt x="556298" y="951189"/>
                      <a:pt x="567790" y="954341"/>
                    </a:cubicBezTo>
                    <a:cubicBezTo>
                      <a:pt x="586504" y="959449"/>
                      <a:pt x="605658" y="962561"/>
                      <a:pt x="623735" y="970701"/>
                    </a:cubicBezTo>
                    <a:cubicBezTo>
                      <a:pt x="633671" y="975170"/>
                      <a:pt x="637342" y="981156"/>
                      <a:pt x="637222" y="990414"/>
                    </a:cubicBezTo>
                    <a:cubicBezTo>
                      <a:pt x="636704" y="1024452"/>
                      <a:pt x="660127" y="1043526"/>
                      <a:pt x="682353" y="1063278"/>
                    </a:cubicBezTo>
                    <a:cubicBezTo>
                      <a:pt x="687621" y="1067947"/>
                      <a:pt x="687940" y="1063079"/>
                      <a:pt x="688578" y="1059168"/>
                    </a:cubicBezTo>
                    <a:cubicBezTo>
                      <a:pt x="692449" y="1035984"/>
                      <a:pt x="697197" y="1012879"/>
                      <a:pt x="700031" y="989536"/>
                    </a:cubicBezTo>
                    <a:cubicBezTo>
                      <a:pt x="701268" y="979361"/>
                      <a:pt x="705777" y="971459"/>
                      <a:pt x="711084" y="963678"/>
                    </a:cubicBezTo>
                    <a:cubicBezTo>
                      <a:pt x="714316" y="958890"/>
                      <a:pt x="715194" y="955339"/>
                      <a:pt x="710445" y="951428"/>
                    </a:cubicBezTo>
                    <a:cubicBezTo>
                      <a:pt x="699233" y="942210"/>
                      <a:pt x="696559" y="930040"/>
                      <a:pt x="696719" y="916033"/>
                    </a:cubicBezTo>
                    <a:cubicBezTo>
                      <a:pt x="696919" y="898037"/>
                      <a:pt x="695362" y="880000"/>
                      <a:pt x="694923" y="862003"/>
                    </a:cubicBezTo>
                    <a:cubicBezTo>
                      <a:pt x="694604" y="848835"/>
                      <a:pt x="708251" y="839139"/>
                      <a:pt x="720462" y="844087"/>
                    </a:cubicBezTo>
                    <a:cubicBezTo>
                      <a:pt x="738458" y="851429"/>
                      <a:pt x="756335" y="859090"/>
                      <a:pt x="774012" y="867191"/>
                    </a:cubicBezTo>
                    <a:cubicBezTo>
                      <a:pt x="783430" y="871501"/>
                      <a:pt x="787340" y="881476"/>
                      <a:pt x="793525" y="889019"/>
                    </a:cubicBezTo>
                    <a:cubicBezTo>
                      <a:pt x="797955" y="894406"/>
                      <a:pt x="802344" y="897917"/>
                      <a:pt x="809686" y="898835"/>
                    </a:cubicBezTo>
                    <a:cubicBezTo>
                      <a:pt x="820940" y="900231"/>
                      <a:pt x="831993" y="903064"/>
                      <a:pt x="843485" y="903264"/>
                    </a:cubicBezTo>
                    <a:cubicBezTo>
                      <a:pt x="853541" y="903463"/>
                      <a:pt x="862120" y="907015"/>
                      <a:pt x="870500" y="913480"/>
                    </a:cubicBezTo>
                    <a:cubicBezTo>
                      <a:pt x="899949" y="936105"/>
                      <a:pt x="930196" y="957533"/>
                      <a:pt x="952502" y="988179"/>
                    </a:cubicBezTo>
                    <a:cubicBezTo>
                      <a:pt x="960563" y="999273"/>
                      <a:pt x="962718" y="1012361"/>
                      <a:pt x="968025" y="1024292"/>
                    </a:cubicBezTo>
                    <a:cubicBezTo>
                      <a:pt x="970299" y="1029400"/>
                      <a:pt x="957490" y="1049910"/>
                      <a:pt x="951863" y="1052424"/>
                    </a:cubicBezTo>
                    <a:cubicBezTo>
                      <a:pt x="936780" y="1059168"/>
                      <a:pt x="921537" y="1064276"/>
                      <a:pt x="904817" y="1066670"/>
                    </a:cubicBezTo>
                    <a:cubicBezTo>
                      <a:pt x="885504" y="1069423"/>
                      <a:pt x="869023" y="1081075"/>
                      <a:pt x="853142" y="1092129"/>
                    </a:cubicBezTo>
                    <a:cubicBezTo>
                      <a:pt x="845720" y="1097276"/>
                      <a:pt x="840413" y="1105377"/>
                      <a:pt x="833709" y="1111641"/>
                    </a:cubicBezTo>
                    <a:cubicBezTo>
                      <a:pt x="828242" y="1116789"/>
                      <a:pt x="829040" y="1122495"/>
                      <a:pt x="832112" y="1127643"/>
                    </a:cubicBezTo>
                    <a:cubicBezTo>
                      <a:pt x="836063" y="1134187"/>
                      <a:pt x="840572" y="1128082"/>
                      <a:pt x="844323" y="1126605"/>
                    </a:cubicBezTo>
                    <a:cubicBezTo>
                      <a:pt x="854977" y="1122455"/>
                      <a:pt x="865592" y="1117388"/>
                      <a:pt x="873014" y="1108609"/>
                    </a:cubicBezTo>
                    <a:cubicBezTo>
                      <a:pt x="881393" y="1098792"/>
                      <a:pt x="890372" y="1102105"/>
                      <a:pt x="899909" y="1104698"/>
                    </a:cubicBezTo>
                    <a:cubicBezTo>
                      <a:pt x="907012" y="1106614"/>
                      <a:pt x="905176" y="1112719"/>
                      <a:pt x="905735" y="1117428"/>
                    </a:cubicBezTo>
                    <a:cubicBezTo>
                      <a:pt x="907531" y="1132352"/>
                      <a:pt x="914235" y="1137739"/>
                      <a:pt x="929438" y="1135903"/>
                    </a:cubicBezTo>
                    <a:cubicBezTo>
                      <a:pt x="934546" y="1135304"/>
                      <a:pt x="939693" y="1134905"/>
                      <a:pt x="944761" y="1134027"/>
                    </a:cubicBezTo>
                    <a:cubicBezTo>
                      <a:pt x="959445" y="1131434"/>
                      <a:pt x="962159" y="1133429"/>
                      <a:pt x="965910" y="1147914"/>
                    </a:cubicBezTo>
                    <a:cubicBezTo>
                      <a:pt x="967027" y="1152303"/>
                      <a:pt x="964513" y="1152982"/>
                      <a:pt x="962079" y="1154378"/>
                    </a:cubicBezTo>
                    <a:cubicBezTo>
                      <a:pt x="949948" y="1161322"/>
                      <a:pt x="937977" y="1168504"/>
                      <a:pt x="925607" y="1175009"/>
                    </a:cubicBezTo>
                    <a:cubicBezTo>
                      <a:pt x="915072" y="1180515"/>
                      <a:pt x="905016" y="1186421"/>
                      <a:pt x="898273" y="1196597"/>
                    </a:cubicBezTo>
                    <a:cubicBezTo>
                      <a:pt x="894562" y="1202223"/>
                      <a:pt x="890851" y="1201385"/>
                      <a:pt x="885424" y="1198472"/>
                    </a:cubicBezTo>
                    <a:cubicBezTo>
                      <a:pt x="870061" y="1190172"/>
                      <a:pt x="854419" y="1195120"/>
                      <a:pt x="844722" y="1210284"/>
                    </a:cubicBezTo>
                    <a:cubicBezTo>
                      <a:pt x="835425" y="1224809"/>
                      <a:pt x="825249" y="1238855"/>
                      <a:pt x="820022" y="1255574"/>
                    </a:cubicBezTo>
                    <a:cubicBezTo>
                      <a:pt x="818984" y="1258926"/>
                      <a:pt x="817188" y="1261600"/>
                      <a:pt x="813637" y="1262557"/>
                    </a:cubicBezTo>
                    <a:cubicBezTo>
                      <a:pt x="792408" y="1268304"/>
                      <a:pt x="786462" y="1288176"/>
                      <a:pt x="777324" y="1304097"/>
                    </a:cubicBezTo>
                    <a:cubicBezTo>
                      <a:pt x="769743" y="1317265"/>
                      <a:pt x="765672" y="1332589"/>
                      <a:pt x="760964" y="1347233"/>
                    </a:cubicBezTo>
                    <a:cubicBezTo>
                      <a:pt x="757013" y="1359563"/>
                      <a:pt x="758490" y="1372692"/>
                      <a:pt x="757692" y="1385461"/>
                    </a:cubicBezTo>
                    <a:cubicBezTo>
                      <a:pt x="757253" y="1392763"/>
                      <a:pt x="754739" y="1397552"/>
                      <a:pt x="749432" y="1402260"/>
                    </a:cubicBezTo>
                    <a:cubicBezTo>
                      <a:pt x="731236" y="1418461"/>
                      <a:pt x="710845" y="1431709"/>
                      <a:pt x="691731" y="1446633"/>
                    </a:cubicBezTo>
                    <a:cubicBezTo>
                      <a:pt x="677446" y="1457767"/>
                      <a:pt x="669704" y="1473568"/>
                      <a:pt x="664078" y="1490328"/>
                    </a:cubicBezTo>
                    <a:cubicBezTo>
                      <a:pt x="661883" y="1496872"/>
                      <a:pt x="661484" y="1504015"/>
                      <a:pt x="659848" y="1510759"/>
                    </a:cubicBezTo>
                    <a:cubicBezTo>
                      <a:pt x="657533" y="1520376"/>
                      <a:pt x="660207" y="1529114"/>
                      <a:pt x="665115" y="1536975"/>
                    </a:cubicBezTo>
                    <a:cubicBezTo>
                      <a:pt x="673534" y="1550503"/>
                      <a:pt x="676089" y="1565667"/>
                      <a:pt x="678882" y="1580830"/>
                    </a:cubicBezTo>
                    <a:cubicBezTo>
                      <a:pt x="679520" y="1584222"/>
                      <a:pt x="681954" y="1589808"/>
                      <a:pt x="675171" y="1590088"/>
                    </a:cubicBezTo>
                    <a:cubicBezTo>
                      <a:pt x="669185" y="1590287"/>
                      <a:pt x="663399" y="1599465"/>
                      <a:pt x="657054" y="1589928"/>
                    </a:cubicBezTo>
                    <a:cubicBezTo>
                      <a:pt x="645083" y="1571852"/>
                      <a:pt x="632314" y="1554334"/>
                      <a:pt x="620343" y="1536218"/>
                    </a:cubicBezTo>
                    <a:cubicBezTo>
                      <a:pt x="615275" y="1528556"/>
                      <a:pt x="608931" y="1523887"/>
                      <a:pt x="600391" y="1520176"/>
                    </a:cubicBezTo>
                    <a:cubicBezTo>
                      <a:pt x="583711" y="1512953"/>
                      <a:pt x="566912" y="1508006"/>
                      <a:pt x="548676" y="1506689"/>
                    </a:cubicBezTo>
                    <a:cubicBezTo>
                      <a:pt x="538740" y="1505971"/>
                      <a:pt x="529961" y="1506609"/>
                      <a:pt x="521421" y="1512036"/>
                    </a:cubicBezTo>
                    <a:cubicBezTo>
                      <a:pt x="506298" y="1521652"/>
                      <a:pt x="491573" y="1522850"/>
                      <a:pt x="475133" y="1512874"/>
                    </a:cubicBezTo>
                    <a:cubicBezTo>
                      <a:pt x="462883" y="1505452"/>
                      <a:pt x="447759" y="1504374"/>
                      <a:pt x="433513" y="1506130"/>
                    </a:cubicBezTo>
                    <a:cubicBezTo>
                      <a:pt x="419707" y="1507846"/>
                      <a:pt x="406219" y="1511956"/>
                      <a:pt x="392532" y="1514709"/>
                    </a:cubicBezTo>
                    <a:cubicBezTo>
                      <a:pt x="388542" y="1515508"/>
                      <a:pt x="385908" y="1517702"/>
                      <a:pt x="383674" y="1520735"/>
                    </a:cubicBezTo>
                    <a:cubicBezTo>
                      <a:pt x="373379" y="1534621"/>
                      <a:pt x="363363" y="1548707"/>
                      <a:pt x="352868" y="1562434"/>
                    </a:cubicBezTo>
                    <a:cubicBezTo>
                      <a:pt x="348718" y="1567861"/>
                      <a:pt x="348878" y="1574086"/>
                      <a:pt x="347481" y="1580112"/>
                    </a:cubicBezTo>
                    <a:cubicBezTo>
                      <a:pt x="341895" y="1603854"/>
                      <a:pt x="344449" y="1627557"/>
                      <a:pt x="347242" y="1651340"/>
                    </a:cubicBezTo>
                    <a:cubicBezTo>
                      <a:pt x="347920" y="1656966"/>
                      <a:pt x="350554" y="1660717"/>
                      <a:pt x="354903" y="1664029"/>
                    </a:cubicBezTo>
                    <a:cubicBezTo>
                      <a:pt x="363083" y="1670294"/>
                      <a:pt x="371583" y="1676279"/>
                      <a:pt x="378845" y="1683542"/>
                    </a:cubicBezTo>
                    <a:cubicBezTo>
                      <a:pt x="391974" y="1696710"/>
                      <a:pt x="409133" y="1701100"/>
                      <a:pt x="425772" y="1706686"/>
                    </a:cubicBezTo>
                    <a:cubicBezTo>
                      <a:pt x="433594" y="1709320"/>
                      <a:pt x="456737" y="1700581"/>
                      <a:pt x="459371" y="1693079"/>
                    </a:cubicBezTo>
                    <a:cubicBezTo>
                      <a:pt x="465875" y="1674364"/>
                      <a:pt x="482516" y="1671012"/>
                      <a:pt x="497878" y="1665625"/>
                    </a:cubicBezTo>
                    <a:cubicBezTo>
                      <a:pt x="506178" y="1662712"/>
                      <a:pt x="511206" y="1670334"/>
                      <a:pt x="517710" y="1673087"/>
                    </a:cubicBezTo>
                    <a:cubicBezTo>
                      <a:pt x="525452" y="1676360"/>
                      <a:pt x="526609" y="1681627"/>
                      <a:pt x="525292" y="1689727"/>
                    </a:cubicBezTo>
                    <a:cubicBezTo>
                      <a:pt x="522300" y="1708203"/>
                      <a:pt x="519346" y="1726399"/>
                      <a:pt x="509131" y="1742759"/>
                    </a:cubicBezTo>
                    <a:cubicBezTo>
                      <a:pt x="503784" y="1751299"/>
                      <a:pt x="508692" y="1760157"/>
                      <a:pt x="511725" y="1768099"/>
                    </a:cubicBezTo>
                    <a:cubicBezTo>
                      <a:pt x="514239" y="1774682"/>
                      <a:pt x="521661" y="1771849"/>
                      <a:pt x="526489" y="1771251"/>
                    </a:cubicBezTo>
                    <a:cubicBezTo>
                      <a:pt x="549913" y="1768218"/>
                      <a:pt x="571780" y="1774882"/>
                      <a:pt x="593288" y="1782065"/>
                    </a:cubicBezTo>
                    <a:cubicBezTo>
                      <a:pt x="602546" y="1785137"/>
                      <a:pt x="610447" y="1792360"/>
                      <a:pt x="618707" y="1798106"/>
                    </a:cubicBezTo>
                    <a:cubicBezTo>
                      <a:pt x="622298" y="1800620"/>
                      <a:pt x="620622" y="1805448"/>
                      <a:pt x="620063" y="1808322"/>
                    </a:cubicBezTo>
                    <a:cubicBezTo>
                      <a:pt x="617231" y="1822847"/>
                      <a:pt x="616751" y="1837810"/>
                      <a:pt x="611125" y="1851817"/>
                    </a:cubicBezTo>
                    <a:cubicBezTo>
                      <a:pt x="607135" y="1861713"/>
                      <a:pt x="612642" y="1877275"/>
                      <a:pt x="621420" y="1883699"/>
                    </a:cubicBezTo>
                    <a:cubicBezTo>
                      <a:pt x="621700" y="1883899"/>
                      <a:pt x="622099" y="1884019"/>
                      <a:pt x="622338" y="1884298"/>
                    </a:cubicBezTo>
                    <a:cubicBezTo>
                      <a:pt x="645762" y="1910276"/>
                      <a:pt x="678323" y="1909078"/>
                      <a:pt x="709049" y="1914784"/>
                    </a:cubicBezTo>
                    <a:cubicBezTo>
                      <a:pt x="725170" y="1917778"/>
                      <a:pt x="735226" y="1914505"/>
                      <a:pt x="745960" y="1902574"/>
                    </a:cubicBezTo>
                    <a:cubicBezTo>
                      <a:pt x="764236" y="1882303"/>
                      <a:pt x="787220" y="1868097"/>
                      <a:pt x="812919" y="1858400"/>
                    </a:cubicBezTo>
                    <a:cubicBezTo>
                      <a:pt x="818066" y="1856445"/>
                      <a:pt x="822177" y="1859238"/>
                      <a:pt x="826366" y="1860356"/>
                    </a:cubicBezTo>
                    <a:cubicBezTo>
                      <a:pt x="835664" y="1862830"/>
                      <a:pt x="844722" y="1866461"/>
                      <a:pt x="853581" y="1870292"/>
                    </a:cubicBezTo>
                    <a:cubicBezTo>
                      <a:pt x="866550" y="1875918"/>
                      <a:pt x="878880" y="1875439"/>
                      <a:pt x="890970" y="1868097"/>
                    </a:cubicBezTo>
                    <a:cubicBezTo>
                      <a:pt x="899749" y="1862790"/>
                      <a:pt x="909247" y="1861353"/>
                      <a:pt x="919462" y="1861353"/>
                    </a:cubicBezTo>
                    <a:cubicBezTo>
                      <a:pt x="957011" y="1861274"/>
                      <a:pt x="994561" y="1861114"/>
                      <a:pt x="1030753" y="1848864"/>
                    </a:cubicBezTo>
                    <a:cubicBezTo>
                      <a:pt x="1034704" y="1847547"/>
                      <a:pt x="1038495" y="1847946"/>
                      <a:pt x="1042485" y="1849701"/>
                    </a:cubicBezTo>
                    <a:cubicBezTo>
                      <a:pt x="1062357" y="1858321"/>
                      <a:pt x="1082149" y="1867219"/>
                      <a:pt x="1102381" y="1874921"/>
                    </a:cubicBezTo>
                    <a:cubicBezTo>
                      <a:pt x="1116467" y="1880308"/>
                      <a:pt x="1131870" y="1880786"/>
                      <a:pt x="1146554" y="1884019"/>
                    </a:cubicBezTo>
                    <a:cubicBezTo>
                      <a:pt x="1176881" y="1890643"/>
                      <a:pt x="1207447" y="1886493"/>
                      <a:pt x="1237894" y="1886214"/>
                    </a:cubicBezTo>
                    <a:cubicBezTo>
                      <a:pt x="1246912" y="1886134"/>
                      <a:pt x="1252937" y="1888608"/>
                      <a:pt x="1258484" y="1895710"/>
                    </a:cubicBezTo>
                    <a:cubicBezTo>
                      <a:pt x="1269737" y="1910196"/>
                      <a:pt x="1281908" y="1923963"/>
                      <a:pt x="1293559" y="1938128"/>
                    </a:cubicBezTo>
                    <a:cubicBezTo>
                      <a:pt x="1299306" y="1945112"/>
                      <a:pt x="1306009" y="1946428"/>
                      <a:pt x="1314948" y="1945351"/>
                    </a:cubicBezTo>
                    <a:cubicBezTo>
                      <a:pt x="1357326" y="1940203"/>
                      <a:pt x="1399105" y="1931903"/>
                      <a:pt x="1440366" y="1921129"/>
                    </a:cubicBezTo>
                    <a:cubicBezTo>
                      <a:pt x="1452337" y="1918017"/>
                      <a:pt x="1463869" y="1912590"/>
                      <a:pt x="1475002" y="1907083"/>
                    </a:cubicBezTo>
                    <a:cubicBezTo>
                      <a:pt x="1486055" y="1901616"/>
                      <a:pt x="1495473" y="1903532"/>
                      <a:pt x="1504850" y="1910235"/>
                    </a:cubicBezTo>
                    <a:cubicBezTo>
                      <a:pt x="1527116" y="1926197"/>
                      <a:pt x="1527196" y="1926237"/>
                      <a:pt x="1511674" y="1948543"/>
                    </a:cubicBezTo>
                    <a:cubicBezTo>
                      <a:pt x="1501378" y="1963348"/>
                      <a:pt x="1490246" y="1977593"/>
                      <a:pt x="1480589" y="1992797"/>
                    </a:cubicBezTo>
                    <a:cubicBezTo>
                      <a:pt x="1462592" y="2021208"/>
                      <a:pt x="1447748" y="2050936"/>
                      <a:pt x="1448346" y="2085852"/>
                    </a:cubicBezTo>
                    <a:cubicBezTo>
                      <a:pt x="1448426" y="2090401"/>
                      <a:pt x="1447947" y="2094511"/>
                      <a:pt x="1443718" y="2097504"/>
                    </a:cubicBezTo>
                    <a:cubicBezTo>
                      <a:pt x="1403854" y="2125836"/>
                      <a:pt x="1366224" y="2157519"/>
                      <a:pt x="1324485" y="2183018"/>
                    </a:cubicBezTo>
                    <a:cubicBezTo>
                      <a:pt x="1283105" y="2208277"/>
                      <a:pt x="1240408" y="2231620"/>
                      <a:pt x="1197072" y="2253368"/>
                    </a:cubicBezTo>
                    <a:cubicBezTo>
                      <a:pt x="1165987" y="2269010"/>
                      <a:pt x="1133346" y="2281820"/>
                      <a:pt x="1100665" y="2293910"/>
                    </a:cubicBezTo>
                    <a:cubicBezTo>
                      <a:pt x="1041448" y="2315817"/>
                      <a:pt x="981113" y="2334293"/>
                      <a:pt x="918863" y="2345825"/>
                    </a:cubicBezTo>
                    <a:cubicBezTo>
                      <a:pt x="898672" y="2349576"/>
                      <a:pt x="878720" y="2354644"/>
                      <a:pt x="858289" y="2357237"/>
                    </a:cubicBezTo>
                    <a:cubicBezTo>
                      <a:pt x="853820" y="2357796"/>
                      <a:pt x="847595" y="2362345"/>
                      <a:pt x="845241" y="2357437"/>
                    </a:cubicBezTo>
                    <a:cubicBezTo>
                      <a:pt x="842089" y="2350933"/>
                      <a:pt x="837779" y="2343511"/>
                      <a:pt x="841889" y="2335410"/>
                    </a:cubicBezTo>
                    <a:cubicBezTo>
                      <a:pt x="842886" y="2333455"/>
                      <a:pt x="843565" y="2331260"/>
                      <a:pt x="844802" y="2329464"/>
                    </a:cubicBezTo>
                    <a:cubicBezTo>
                      <a:pt x="855017" y="2314980"/>
                      <a:pt x="851985" y="2298659"/>
                      <a:pt x="851426" y="2282657"/>
                    </a:cubicBezTo>
                    <a:cubicBezTo>
                      <a:pt x="851226" y="2276432"/>
                      <a:pt x="847356" y="2274956"/>
                      <a:pt x="842607" y="2275595"/>
                    </a:cubicBezTo>
                    <a:cubicBezTo>
                      <a:pt x="825329" y="2277989"/>
                      <a:pt x="814874" y="2268691"/>
                      <a:pt x="805217" y="2256042"/>
                    </a:cubicBezTo>
                    <a:cubicBezTo>
                      <a:pt x="784308" y="2228787"/>
                      <a:pt x="758649" y="2205962"/>
                      <a:pt x="733830" y="2182459"/>
                    </a:cubicBezTo>
                    <a:cubicBezTo>
                      <a:pt x="722616" y="2171845"/>
                      <a:pt x="707812" y="2166019"/>
                      <a:pt x="694843" y="2157639"/>
                    </a:cubicBezTo>
                    <a:cubicBezTo>
                      <a:pt x="690853" y="2155045"/>
                      <a:pt x="686823" y="2152292"/>
                      <a:pt x="682513" y="2150376"/>
                    </a:cubicBezTo>
                    <a:cubicBezTo>
                      <a:pt x="649752" y="2135932"/>
                      <a:pt x="643727" y="2108078"/>
                      <a:pt x="650031" y="2077752"/>
                    </a:cubicBezTo>
                    <a:cubicBezTo>
                      <a:pt x="653942" y="2058917"/>
                      <a:pt x="661763" y="2040242"/>
                      <a:pt x="685785" y="2033857"/>
                    </a:cubicBezTo>
                    <a:cubicBezTo>
                      <a:pt x="713199" y="2026555"/>
                      <a:pt x="720342" y="2013706"/>
                      <a:pt x="721339" y="1985294"/>
                    </a:cubicBezTo>
                    <a:cubicBezTo>
                      <a:pt x="721938" y="1968136"/>
                      <a:pt x="719464" y="1950618"/>
                      <a:pt x="725968" y="1934018"/>
                    </a:cubicBezTo>
                    <a:cubicBezTo>
                      <a:pt x="727724" y="1929549"/>
                      <a:pt x="725729" y="1927673"/>
                      <a:pt x="721618" y="1927514"/>
                    </a:cubicBezTo>
                    <a:cubicBezTo>
                      <a:pt x="705498" y="1926876"/>
                      <a:pt x="689337" y="1921409"/>
                      <a:pt x="673335" y="1925678"/>
                    </a:cubicBezTo>
                    <a:cubicBezTo>
                      <a:pt x="646161" y="1932901"/>
                      <a:pt x="623415" y="1919214"/>
                      <a:pt x="598914" y="1912351"/>
                    </a:cubicBezTo>
                    <a:cubicBezTo>
                      <a:pt x="573216" y="1905128"/>
                      <a:pt x="556577" y="1890683"/>
                      <a:pt x="548716" y="1864825"/>
                    </a:cubicBezTo>
                    <a:cubicBezTo>
                      <a:pt x="539299" y="1833820"/>
                      <a:pt x="513082" y="1817579"/>
                      <a:pt x="488501" y="1800341"/>
                    </a:cubicBezTo>
                    <a:cubicBezTo>
                      <a:pt x="455899" y="1777476"/>
                      <a:pt x="418230" y="1765584"/>
                      <a:pt x="381399" y="1752177"/>
                    </a:cubicBezTo>
                    <a:cubicBezTo>
                      <a:pt x="355901" y="1742879"/>
                      <a:pt x="329684" y="1735736"/>
                      <a:pt x="304665" y="1725042"/>
                    </a:cubicBezTo>
                    <a:cubicBezTo>
                      <a:pt x="299198" y="1722728"/>
                      <a:pt x="294249" y="1719814"/>
                      <a:pt x="289900" y="1715665"/>
                    </a:cubicBezTo>
                    <a:cubicBezTo>
                      <a:pt x="282159" y="1708322"/>
                      <a:pt x="273739" y="1701659"/>
                      <a:pt x="266277" y="1694077"/>
                    </a:cubicBezTo>
                    <a:cubicBezTo>
                      <a:pt x="245926" y="1673407"/>
                      <a:pt x="222463" y="1657685"/>
                      <a:pt x="196006" y="1645594"/>
                    </a:cubicBezTo>
                    <a:cubicBezTo>
                      <a:pt x="182918" y="1639608"/>
                      <a:pt x="177770" y="1624924"/>
                      <a:pt x="171585" y="1612833"/>
                    </a:cubicBezTo>
                    <a:cubicBezTo>
                      <a:pt x="169510" y="1608802"/>
                      <a:pt x="174538" y="1600862"/>
                      <a:pt x="176972" y="1594996"/>
                    </a:cubicBezTo>
                    <a:cubicBezTo>
                      <a:pt x="179127" y="1589768"/>
                      <a:pt x="178808" y="1584980"/>
                      <a:pt x="177731" y="1579513"/>
                    </a:cubicBezTo>
                    <a:cubicBezTo>
                      <a:pt x="172782" y="1553536"/>
                      <a:pt x="162128" y="1529873"/>
                      <a:pt x="149199" y="1507168"/>
                    </a:cubicBezTo>
                    <a:cubicBezTo>
                      <a:pt x="135193" y="1482587"/>
                      <a:pt x="127452" y="1455891"/>
                      <a:pt x="121586" y="1428517"/>
                    </a:cubicBezTo>
                    <a:cubicBezTo>
                      <a:pt x="118274" y="1413034"/>
                      <a:pt x="112967" y="1398150"/>
                      <a:pt x="108178" y="1383067"/>
                    </a:cubicBezTo>
                    <a:cubicBezTo>
                      <a:pt x="105505" y="1374687"/>
                      <a:pt x="99319" y="1377799"/>
                      <a:pt x="94571" y="1379076"/>
                    </a:cubicBezTo>
                    <a:cubicBezTo>
                      <a:pt x="89623" y="1380433"/>
                      <a:pt x="81602" y="1379954"/>
                      <a:pt x="83917" y="1389452"/>
                    </a:cubicBezTo>
                    <a:cubicBezTo>
                      <a:pt x="92257" y="1423609"/>
                      <a:pt x="94890" y="1459203"/>
                      <a:pt x="108857" y="1492004"/>
                    </a:cubicBezTo>
                    <a:cubicBezTo>
                      <a:pt x="112448" y="1500424"/>
                      <a:pt x="120987" y="1505372"/>
                      <a:pt x="125337" y="1515188"/>
                    </a:cubicBezTo>
                    <a:cubicBezTo>
                      <a:pt x="118074" y="1513791"/>
                      <a:pt x="113964" y="1510121"/>
                      <a:pt x="109375" y="1506489"/>
                    </a:cubicBezTo>
                    <a:cubicBezTo>
                      <a:pt x="88665" y="1490089"/>
                      <a:pt x="80086" y="1466825"/>
                      <a:pt x="72265" y="1442963"/>
                    </a:cubicBezTo>
                    <a:cubicBezTo>
                      <a:pt x="54069" y="1387456"/>
                      <a:pt x="39185" y="1330992"/>
                      <a:pt x="22146" y="1275167"/>
                    </a:cubicBezTo>
                    <a:cubicBezTo>
                      <a:pt x="19472" y="1266468"/>
                      <a:pt x="21587" y="1257530"/>
                      <a:pt x="22465" y="1248831"/>
                    </a:cubicBezTo>
                    <a:cubicBezTo>
                      <a:pt x="26894" y="1205695"/>
                      <a:pt x="29528" y="1162399"/>
                      <a:pt x="37908" y="1119662"/>
                    </a:cubicBezTo>
                    <a:cubicBezTo>
                      <a:pt x="43255" y="1092487"/>
                      <a:pt x="56264" y="1068625"/>
                      <a:pt x="68195" y="1044404"/>
                    </a:cubicBezTo>
                    <a:cubicBezTo>
                      <a:pt x="79887" y="1020661"/>
                      <a:pt x="94771" y="998634"/>
                      <a:pt x="113166" y="979241"/>
                    </a:cubicBezTo>
                    <a:cubicBezTo>
                      <a:pt x="117037" y="975131"/>
                      <a:pt x="117755" y="971140"/>
                      <a:pt x="116438" y="965354"/>
                    </a:cubicBezTo>
                    <a:cubicBezTo>
                      <a:pt x="105305" y="915435"/>
                      <a:pt x="109495" y="866273"/>
                      <a:pt x="124938" y="817830"/>
                    </a:cubicBezTo>
                    <a:cubicBezTo>
                      <a:pt x="134834" y="786825"/>
                      <a:pt x="144132" y="755421"/>
                      <a:pt x="148561" y="723299"/>
                    </a:cubicBezTo>
                    <a:cubicBezTo>
                      <a:pt x="151993" y="698279"/>
                      <a:pt x="148401" y="672900"/>
                      <a:pt x="138106" y="648878"/>
                    </a:cubicBezTo>
                    <a:cubicBezTo>
                      <a:pt x="133836" y="638902"/>
                      <a:pt x="128290" y="632358"/>
                      <a:pt x="118833" y="626652"/>
                    </a:cubicBezTo>
                    <a:cubicBezTo>
                      <a:pt x="88985" y="608535"/>
                      <a:pt x="54667" y="601353"/>
                      <a:pt x="23582" y="586389"/>
                    </a:cubicBezTo>
                    <a:cubicBezTo>
                      <a:pt x="12888" y="581241"/>
                      <a:pt x="6184" y="575056"/>
                      <a:pt x="5107" y="563284"/>
                    </a:cubicBezTo>
                    <a:cubicBezTo>
                      <a:pt x="5586" y="562726"/>
                      <a:pt x="6065" y="562207"/>
                      <a:pt x="6504" y="561648"/>
                    </a:cubicBezTo>
                    <a:cubicBezTo>
                      <a:pt x="16719" y="571225"/>
                      <a:pt x="28530" y="576772"/>
                      <a:pt x="42696" y="577929"/>
                    </a:cubicBezTo>
                    <a:cubicBezTo>
                      <a:pt x="48642" y="578408"/>
                      <a:pt x="52034" y="578248"/>
                      <a:pt x="54069" y="571465"/>
                    </a:cubicBezTo>
                    <a:cubicBezTo>
                      <a:pt x="57580" y="559534"/>
                      <a:pt x="61171" y="547483"/>
                      <a:pt x="67077" y="536389"/>
                    </a:cubicBezTo>
                    <a:cubicBezTo>
                      <a:pt x="72504" y="526174"/>
                      <a:pt x="76535" y="515719"/>
                      <a:pt x="87189" y="508297"/>
                    </a:cubicBezTo>
                    <a:cubicBezTo>
                      <a:pt x="99280" y="499877"/>
                      <a:pt x="110333" y="499199"/>
                      <a:pt x="124100" y="501952"/>
                    </a:cubicBezTo>
                    <a:cubicBezTo>
                      <a:pt x="151673" y="507459"/>
                      <a:pt x="146646" y="512926"/>
                      <a:pt x="161051" y="482878"/>
                    </a:cubicBezTo>
                    <a:cubicBezTo>
                      <a:pt x="161210" y="482559"/>
                      <a:pt x="161410" y="482240"/>
                      <a:pt x="161530" y="481881"/>
                    </a:cubicBezTo>
                    <a:cubicBezTo>
                      <a:pt x="168513" y="464443"/>
                      <a:pt x="175695" y="460253"/>
                      <a:pt x="194730" y="464961"/>
                    </a:cubicBezTo>
                    <a:cubicBezTo>
                      <a:pt x="204985" y="467516"/>
                      <a:pt x="212966" y="465480"/>
                      <a:pt x="222702" y="461410"/>
                    </a:cubicBezTo>
                    <a:cubicBezTo>
                      <a:pt x="232479" y="457360"/>
                      <a:pt x="242484" y="455614"/>
                      <a:pt x="252470" y="456128"/>
                    </a:cubicBezTo>
                    <a:close/>
                    <a:moveTo>
                      <a:pt x="804500" y="439343"/>
                    </a:moveTo>
                    <a:cubicBezTo>
                      <a:pt x="804859" y="439263"/>
                      <a:pt x="805218" y="439383"/>
                      <a:pt x="805617" y="439343"/>
                    </a:cubicBezTo>
                    <a:cubicBezTo>
                      <a:pt x="836103" y="436190"/>
                      <a:pt x="863637" y="442615"/>
                      <a:pt x="887420" y="463045"/>
                    </a:cubicBezTo>
                    <a:cubicBezTo>
                      <a:pt x="896198" y="470587"/>
                      <a:pt x="907371" y="474498"/>
                      <a:pt x="918505" y="476493"/>
                    </a:cubicBezTo>
                    <a:cubicBezTo>
                      <a:pt x="953461" y="482758"/>
                      <a:pt x="979398" y="504466"/>
                      <a:pt x="1005575" y="525814"/>
                    </a:cubicBezTo>
                    <a:cubicBezTo>
                      <a:pt x="1012957" y="531839"/>
                      <a:pt x="1018583" y="540139"/>
                      <a:pt x="1026285" y="545606"/>
                    </a:cubicBezTo>
                    <a:cubicBezTo>
                      <a:pt x="1043842" y="558016"/>
                      <a:pt x="1049070" y="574457"/>
                      <a:pt x="1046755" y="595087"/>
                    </a:cubicBezTo>
                    <a:cubicBezTo>
                      <a:pt x="1045957" y="602070"/>
                      <a:pt x="1045279" y="607936"/>
                      <a:pt x="1039293" y="612166"/>
                    </a:cubicBezTo>
                    <a:cubicBezTo>
                      <a:pt x="1023093" y="623538"/>
                      <a:pt x="1016868" y="638343"/>
                      <a:pt x="1016868" y="658773"/>
                    </a:cubicBezTo>
                    <a:cubicBezTo>
                      <a:pt x="1016868" y="688821"/>
                      <a:pt x="1015710" y="719068"/>
                      <a:pt x="1011161" y="748995"/>
                    </a:cubicBezTo>
                    <a:cubicBezTo>
                      <a:pt x="1009884" y="757495"/>
                      <a:pt x="1024848" y="780639"/>
                      <a:pt x="1033826" y="784270"/>
                    </a:cubicBezTo>
                    <a:cubicBezTo>
                      <a:pt x="1045359" y="788939"/>
                      <a:pt x="1057090" y="793129"/>
                      <a:pt x="1071177" y="798436"/>
                    </a:cubicBezTo>
                    <a:cubicBezTo>
                      <a:pt x="1056093" y="803703"/>
                      <a:pt x="1043084" y="808372"/>
                      <a:pt x="1029956" y="812761"/>
                    </a:cubicBezTo>
                    <a:cubicBezTo>
                      <a:pt x="1021257" y="815675"/>
                      <a:pt x="1011800" y="817031"/>
                      <a:pt x="1003779" y="821181"/>
                    </a:cubicBezTo>
                    <a:cubicBezTo>
                      <a:pt x="989493" y="828563"/>
                      <a:pt x="977922" y="823855"/>
                      <a:pt x="966270" y="815874"/>
                    </a:cubicBezTo>
                    <a:cubicBezTo>
                      <a:pt x="959286" y="811126"/>
                      <a:pt x="952383" y="806097"/>
                      <a:pt x="944881" y="802267"/>
                    </a:cubicBezTo>
                    <a:cubicBezTo>
                      <a:pt x="932271" y="795882"/>
                      <a:pt x="923852" y="787104"/>
                      <a:pt x="922695" y="772259"/>
                    </a:cubicBezTo>
                    <a:cubicBezTo>
                      <a:pt x="921936" y="762523"/>
                      <a:pt x="912559" y="760967"/>
                      <a:pt x="906015" y="758293"/>
                    </a:cubicBezTo>
                    <a:cubicBezTo>
                      <a:pt x="895560" y="754023"/>
                      <a:pt x="892088" y="746960"/>
                      <a:pt x="891171" y="736426"/>
                    </a:cubicBezTo>
                    <a:cubicBezTo>
                      <a:pt x="889694" y="719986"/>
                      <a:pt x="886821" y="703665"/>
                      <a:pt x="884786" y="687225"/>
                    </a:cubicBezTo>
                    <a:cubicBezTo>
                      <a:pt x="884187" y="682436"/>
                      <a:pt x="881474" y="679324"/>
                      <a:pt x="878241" y="676171"/>
                    </a:cubicBezTo>
                    <a:cubicBezTo>
                      <a:pt x="853581" y="651790"/>
                      <a:pt x="826607" y="630202"/>
                      <a:pt x="798833" y="609612"/>
                    </a:cubicBezTo>
                    <a:cubicBezTo>
                      <a:pt x="795920" y="607417"/>
                      <a:pt x="792768" y="605063"/>
                      <a:pt x="789336" y="604105"/>
                    </a:cubicBezTo>
                    <a:cubicBezTo>
                      <a:pt x="766192" y="597561"/>
                      <a:pt x="751108" y="580163"/>
                      <a:pt x="735147" y="564042"/>
                    </a:cubicBezTo>
                    <a:cubicBezTo>
                      <a:pt x="726926" y="555702"/>
                      <a:pt x="728123" y="543611"/>
                      <a:pt x="723694" y="533715"/>
                    </a:cubicBezTo>
                    <a:cubicBezTo>
                      <a:pt x="722497" y="531081"/>
                      <a:pt x="722058" y="528089"/>
                      <a:pt x="721300" y="525255"/>
                    </a:cubicBezTo>
                    <a:cubicBezTo>
                      <a:pt x="720103" y="520786"/>
                      <a:pt x="717389" y="519549"/>
                      <a:pt x="714357" y="523220"/>
                    </a:cubicBezTo>
                    <a:cubicBezTo>
                      <a:pt x="707413" y="531600"/>
                      <a:pt x="698515" y="538583"/>
                      <a:pt x="695363" y="549836"/>
                    </a:cubicBezTo>
                    <a:cubicBezTo>
                      <a:pt x="690933" y="565239"/>
                      <a:pt x="686105" y="580602"/>
                      <a:pt x="681316" y="596603"/>
                    </a:cubicBezTo>
                    <a:cubicBezTo>
                      <a:pt x="662522" y="586268"/>
                      <a:pt x="644166" y="576572"/>
                      <a:pt x="633552" y="556859"/>
                    </a:cubicBezTo>
                    <a:cubicBezTo>
                      <a:pt x="630599" y="551392"/>
                      <a:pt x="629402" y="547322"/>
                      <a:pt x="632474" y="541776"/>
                    </a:cubicBezTo>
                    <a:cubicBezTo>
                      <a:pt x="634949" y="537306"/>
                      <a:pt x="636305" y="532239"/>
                      <a:pt x="638420" y="527570"/>
                    </a:cubicBezTo>
                    <a:cubicBezTo>
                      <a:pt x="644206" y="514841"/>
                      <a:pt x="650710" y="502391"/>
                      <a:pt x="642490" y="488065"/>
                    </a:cubicBezTo>
                    <a:cubicBezTo>
                      <a:pt x="640854" y="485232"/>
                      <a:pt x="640016" y="480843"/>
                      <a:pt x="645084" y="478887"/>
                    </a:cubicBezTo>
                    <a:cubicBezTo>
                      <a:pt x="662322" y="472183"/>
                      <a:pt x="678204" y="461569"/>
                      <a:pt x="698315" y="463804"/>
                    </a:cubicBezTo>
                    <a:cubicBezTo>
                      <a:pt x="705737" y="464642"/>
                      <a:pt x="709369" y="466158"/>
                      <a:pt x="708850" y="473740"/>
                    </a:cubicBezTo>
                    <a:cubicBezTo>
                      <a:pt x="708331" y="481282"/>
                      <a:pt x="711962" y="482558"/>
                      <a:pt x="718946" y="482439"/>
                    </a:cubicBezTo>
                    <a:cubicBezTo>
                      <a:pt x="730877" y="482239"/>
                      <a:pt x="740254" y="478927"/>
                      <a:pt x="746719" y="468273"/>
                    </a:cubicBezTo>
                    <a:cubicBezTo>
                      <a:pt x="759847" y="446645"/>
                      <a:pt x="783151" y="444889"/>
                      <a:pt x="804500" y="439343"/>
                    </a:cubicBezTo>
                    <a:close/>
                    <a:moveTo>
                      <a:pt x="691048" y="24"/>
                    </a:moveTo>
                    <a:cubicBezTo>
                      <a:pt x="733839" y="313"/>
                      <a:pt x="776566" y="3176"/>
                      <a:pt x="819144" y="8264"/>
                    </a:cubicBezTo>
                    <a:cubicBezTo>
                      <a:pt x="896677" y="17522"/>
                      <a:pt x="973252" y="32725"/>
                      <a:pt x="1048231" y="56667"/>
                    </a:cubicBezTo>
                    <a:cubicBezTo>
                      <a:pt x="1100944" y="73506"/>
                      <a:pt x="1152340" y="92979"/>
                      <a:pt x="1201861" y="116682"/>
                    </a:cubicBezTo>
                    <a:cubicBezTo>
                      <a:pt x="1255492" y="142380"/>
                      <a:pt x="1307327" y="171710"/>
                      <a:pt x="1357126" y="204750"/>
                    </a:cubicBezTo>
                    <a:cubicBezTo>
                      <a:pt x="1436415" y="257423"/>
                      <a:pt x="1507564" y="319114"/>
                      <a:pt x="1571769" y="389065"/>
                    </a:cubicBezTo>
                    <a:cubicBezTo>
                      <a:pt x="1578712" y="396607"/>
                      <a:pt x="1577994" y="406703"/>
                      <a:pt x="1582542" y="415082"/>
                    </a:cubicBezTo>
                    <a:cubicBezTo>
                      <a:pt x="1593117" y="434516"/>
                      <a:pt x="1594714" y="455465"/>
                      <a:pt x="1593955" y="477731"/>
                    </a:cubicBezTo>
                    <a:cubicBezTo>
                      <a:pt x="1593197" y="499798"/>
                      <a:pt x="1599342" y="521067"/>
                      <a:pt x="1623683" y="531442"/>
                    </a:cubicBezTo>
                    <a:cubicBezTo>
                      <a:pt x="1634298" y="535951"/>
                      <a:pt x="1637809" y="548481"/>
                      <a:pt x="1633939" y="558696"/>
                    </a:cubicBezTo>
                    <a:cubicBezTo>
                      <a:pt x="1633061" y="561090"/>
                      <a:pt x="1631265" y="562207"/>
                      <a:pt x="1629151" y="562806"/>
                    </a:cubicBezTo>
                    <a:cubicBezTo>
                      <a:pt x="1617938" y="565879"/>
                      <a:pt x="1607483" y="571465"/>
                      <a:pt x="1594953" y="569270"/>
                    </a:cubicBezTo>
                    <a:cubicBezTo>
                      <a:pt x="1583221" y="567195"/>
                      <a:pt x="1573963" y="575256"/>
                      <a:pt x="1564706" y="580643"/>
                    </a:cubicBezTo>
                    <a:cubicBezTo>
                      <a:pt x="1558840" y="584075"/>
                      <a:pt x="1565344" y="586469"/>
                      <a:pt x="1568098" y="587706"/>
                    </a:cubicBezTo>
                    <a:cubicBezTo>
                      <a:pt x="1580109" y="593173"/>
                      <a:pt x="1592399" y="598121"/>
                      <a:pt x="1604370" y="603707"/>
                    </a:cubicBezTo>
                    <a:cubicBezTo>
                      <a:pt x="1607722" y="605264"/>
                      <a:pt x="1614146" y="605543"/>
                      <a:pt x="1610954" y="612486"/>
                    </a:cubicBezTo>
                    <a:cubicBezTo>
                      <a:pt x="1608560" y="617674"/>
                      <a:pt x="1609597" y="625255"/>
                      <a:pt x="1600021" y="624816"/>
                    </a:cubicBezTo>
                    <a:cubicBezTo>
                      <a:pt x="1589007" y="624298"/>
                      <a:pt x="1577954" y="625096"/>
                      <a:pt x="1566900" y="625176"/>
                    </a:cubicBezTo>
                    <a:cubicBezTo>
                      <a:pt x="1561314" y="625215"/>
                      <a:pt x="1559039" y="626532"/>
                      <a:pt x="1560675" y="633037"/>
                    </a:cubicBezTo>
                    <a:cubicBezTo>
                      <a:pt x="1563549" y="644728"/>
                      <a:pt x="1564746" y="656779"/>
                      <a:pt x="1569574" y="668112"/>
                    </a:cubicBezTo>
                    <a:cubicBezTo>
                      <a:pt x="1573564" y="677449"/>
                      <a:pt x="1578353" y="686907"/>
                      <a:pt x="1576836" y="697721"/>
                    </a:cubicBezTo>
                    <a:cubicBezTo>
                      <a:pt x="1574163" y="717074"/>
                      <a:pt x="1581066" y="733434"/>
                      <a:pt x="1592000" y="748917"/>
                    </a:cubicBezTo>
                    <a:cubicBezTo>
                      <a:pt x="1597706" y="756977"/>
                      <a:pt x="1602814" y="765676"/>
                      <a:pt x="1606725" y="774735"/>
                    </a:cubicBezTo>
                    <a:cubicBezTo>
                      <a:pt x="1612271" y="787544"/>
                      <a:pt x="1619573" y="798637"/>
                      <a:pt x="1631185" y="806498"/>
                    </a:cubicBezTo>
                    <a:cubicBezTo>
                      <a:pt x="1637490" y="810768"/>
                      <a:pt x="1639166" y="816633"/>
                      <a:pt x="1635056" y="822579"/>
                    </a:cubicBezTo>
                    <a:cubicBezTo>
                      <a:pt x="1626118" y="835508"/>
                      <a:pt x="1623365" y="850711"/>
                      <a:pt x="1621369" y="865236"/>
                    </a:cubicBezTo>
                    <a:cubicBezTo>
                      <a:pt x="1618855" y="883552"/>
                      <a:pt x="1605168" y="890335"/>
                      <a:pt x="1593477" y="899872"/>
                    </a:cubicBezTo>
                    <a:cubicBezTo>
                      <a:pt x="1590763" y="902067"/>
                      <a:pt x="1588568" y="900312"/>
                      <a:pt x="1586493" y="899035"/>
                    </a:cubicBezTo>
                    <a:cubicBezTo>
                      <a:pt x="1575520" y="892331"/>
                      <a:pt x="1564626" y="885427"/>
                      <a:pt x="1553652" y="878724"/>
                    </a:cubicBezTo>
                    <a:cubicBezTo>
                      <a:pt x="1550221" y="876648"/>
                      <a:pt x="1547707" y="873895"/>
                      <a:pt x="1548226" y="869865"/>
                    </a:cubicBezTo>
                    <a:cubicBezTo>
                      <a:pt x="1550500" y="853105"/>
                      <a:pt x="1540205" y="843688"/>
                      <a:pt x="1528713" y="834391"/>
                    </a:cubicBezTo>
                    <a:cubicBezTo>
                      <a:pt x="1517300" y="825212"/>
                      <a:pt x="1515465" y="798677"/>
                      <a:pt x="1527037" y="789778"/>
                    </a:cubicBezTo>
                    <a:cubicBezTo>
                      <a:pt x="1544914" y="776051"/>
                      <a:pt x="1542439" y="758454"/>
                      <a:pt x="1540604" y="740138"/>
                    </a:cubicBezTo>
                    <a:cubicBezTo>
                      <a:pt x="1540085" y="735190"/>
                      <a:pt x="1537292" y="732995"/>
                      <a:pt x="1532942" y="732277"/>
                    </a:cubicBezTo>
                    <a:cubicBezTo>
                      <a:pt x="1515624" y="729524"/>
                      <a:pt x="1499383" y="721344"/>
                      <a:pt x="1481187" y="722900"/>
                    </a:cubicBezTo>
                    <a:cubicBezTo>
                      <a:pt x="1474443" y="723498"/>
                      <a:pt x="1463709" y="708854"/>
                      <a:pt x="1463669" y="699317"/>
                    </a:cubicBezTo>
                    <a:cubicBezTo>
                      <a:pt x="1463589" y="689780"/>
                      <a:pt x="1463589" y="680083"/>
                      <a:pt x="1465066" y="670666"/>
                    </a:cubicBezTo>
                    <a:cubicBezTo>
                      <a:pt x="1467500" y="655103"/>
                      <a:pt x="1465665" y="640898"/>
                      <a:pt x="1456487" y="627689"/>
                    </a:cubicBezTo>
                    <a:cubicBezTo>
                      <a:pt x="1452297" y="621704"/>
                      <a:pt x="1448666" y="615120"/>
                      <a:pt x="1445912" y="608376"/>
                    </a:cubicBezTo>
                    <a:cubicBezTo>
                      <a:pt x="1439967" y="593811"/>
                      <a:pt x="1430470" y="582798"/>
                      <a:pt x="1416463" y="575655"/>
                    </a:cubicBezTo>
                    <a:cubicBezTo>
                      <a:pt x="1407844" y="571266"/>
                      <a:pt x="1403734" y="564562"/>
                      <a:pt x="1400901" y="554745"/>
                    </a:cubicBezTo>
                    <a:cubicBezTo>
                      <a:pt x="1394836" y="533756"/>
                      <a:pt x="1391763" y="512368"/>
                      <a:pt x="1389089" y="490899"/>
                    </a:cubicBezTo>
                    <a:cubicBezTo>
                      <a:pt x="1388172" y="483637"/>
                      <a:pt x="1385897" y="477532"/>
                      <a:pt x="1381827" y="471666"/>
                    </a:cubicBezTo>
                    <a:cubicBezTo>
                      <a:pt x="1372170" y="457779"/>
                      <a:pt x="1362952" y="443574"/>
                      <a:pt x="1353136" y="429807"/>
                    </a:cubicBezTo>
                    <a:cubicBezTo>
                      <a:pt x="1345235" y="418754"/>
                      <a:pt x="1345275" y="405466"/>
                      <a:pt x="1342282" y="393175"/>
                    </a:cubicBezTo>
                    <a:cubicBezTo>
                      <a:pt x="1340048" y="383997"/>
                      <a:pt x="1336416" y="378610"/>
                      <a:pt x="1326879" y="375897"/>
                    </a:cubicBezTo>
                    <a:cubicBezTo>
                      <a:pt x="1303296" y="369193"/>
                      <a:pt x="1282706" y="355945"/>
                      <a:pt x="1262315" y="342897"/>
                    </a:cubicBezTo>
                    <a:cubicBezTo>
                      <a:pt x="1251980" y="336273"/>
                      <a:pt x="1248947" y="343934"/>
                      <a:pt x="1243600" y="348922"/>
                    </a:cubicBezTo>
                    <a:cubicBezTo>
                      <a:pt x="1236537" y="355506"/>
                      <a:pt x="1243560" y="359178"/>
                      <a:pt x="1247032" y="362010"/>
                    </a:cubicBezTo>
                    <a:cubicBezTo>
                      <a:pt x="1256210" y="369512"/>
                      <a:pt x="1254135" y="374859"/>
                      <a:pt x="1245196" y="380007"/>
                    </a:cubicBezTo>
                    <a:cubicBezTo>
                      <a:pt x="1244877" y="380207"/>
                      <a:pt x="1244598" y="380446"/>
                      <a:pt x="1244359" y="380725"/>
                    </a:cubicBezTo>
                    <a:cubicBezTo>
                      <a:pt x="1239729" y="385274"/>
                      <a:pt x="1229554" y="387948"/>
                      <a:pt x="1230672" y="393375"/>
                    </a:cubicBezTo>
                    <a:cubicBezTo>
                      <a:pt x="1231988" y="399680"/>
                      <a:pt x="1242244" y="399201"/>
                      <a:pt x="1248668" y="400917"/>
                    </a:cubicBezTo>
                    <a:cubicBezTo>
                      <a:pt x="1254215" y="402353"/>
                      <a:pt x="1258724" y="404867"/>
                      <a:pt x="1263433" y="407780"/>
                    </a:cubicBezTo>
                    <a:cubicBezTo>
                      <a:pt x="1293041" y="426216"/>
                      <a:pt x="1311716" y="458737"/>
                      <a:pt x="1347949" y="469990"/>
                    </a:cubicBezTo>
                    <a:cubicBezTo>
                      <a:pt x="1340806" y="476694"/>
                      <a:pt x="1333863" y="478569"/>
                      <a:pt x="1327598" y="480844"/>
                    </a:cubicBezTo>
                    <a:cubicBezTo>
                      <a:pt x="1318101" y="484236"/>
                      <a:pt x="1311716" y="489982"/>
                      <a:pt x="1309003" y="499439"/>
                    </a:cubicBezTo>
                    <a:cubicBezTo>
                      <a:pt x="1306529" y="508058"/>
                      <a:pt x="1301660" y="508736"/>
                      <a:pt x="1293400" y="507739"/>
                    </a:cubicBezTo>
                    <a:cubicBezTo>
                      <a:pt x="1272531" y="505305"/>
                      <a:pt x="1255651" y="494012"/>
                      <a:pt x="1237654" y="485113"/>
                    </a:cubicBezTo>
                    <a:cubicBezTo>
                      <a:pt x="1234143" y="483358"/>
                      <a:pt x="1232068" y="480245"/>
                      <a:pt x="1230392" y="477013"/>
                    </a:cubicBezTo>
                    <a:cubicBezTo>
                      <a:pt x="1197152" y="413686"/>
                      <a:pt x="1184463" y="418155"/>
                      <a:pt x="1131670" y="389864"/>
                    </a:cubicBezTo>
                    <a:cubicBezTo>
                      <a:pt x="1118063" y="382561"/>
                      <a:pt x="1104017" y="376136"/>
                      <a:pt x="1090410" y="368874"/>
                    </a:cubicBezTo>
                    <a:cubicBezTo>
                      <a:pt x="1078757" y="362649"/>
                      <a:pt x="1075207" y="349281"/>
                      <a:pt x="1066547" y="340462"/>
                    </a:cubicBezTo>
                    <a:cubicBezTo>
                      <a:pt x="1058048" y="331843"/>
                      <a:pt x="1061440" y="328252"/>
                      <a:pt x="1070019" y="322147"/>
                    </a:cubicBezTo>
                    <a:cubicBezTo>
                      <a:pt x="1089173" y="308460"/>
                      <a:pt x="1111878" y="309537"/>
                      <a:pt x="1132907" y="303911"/>
                    </a:cubicBezTo>
                    <a:cubicBezTo>
                      <a:pt x="1138015" y="302554"/>
                      <a:pt x="1146914" y="306185"/>
                      <a:pt x="1147512" y="296528"/>
                    </a:cubicBezTo>
                    <a:cubicBezTo>
                      <a:pt x="1148190" y="285675"/>
                      <a:pt x="1140449" y="271589"/>
                      <a:pt x="1133506" y="269394"/>
                    </a:cubicBezTo>
                    <a:cubicBezTo>
                      <a:pt x="1129316" y="268037"/>
                      <a:pt x="1125046" y="266880"/>
                      <a:pt x="1120936" y="265284"/>
                    </a:cubicBezTo>
                    <a:cubicBezTo>
                      <a:pt x="1116307" y="263528"/>
                      <a:pt x="1112556" y="264446"/>
                      <a:pt x="1111160" y="269155"/>
                    </a:cubicBezTo>
                    <a:cubicBezTo>
                      <a:pt x="1108765" y="277295"/>
                      <a:pt x="1103019" y="278612"/>
                      <a:pt x="1095837" y="277973"/>
                    </a:cubicBezTo>
                    <a:cubicBezTo>
                      <a:pt x="1094759" y="277893"/>
                      <a:pt x="1093642" y="278013"/>
                      <a:pt x="1092525" y="278013"/>
                    </a:cubicBezTo>
                    <a:cubicBezTo>
                      <a:pt x="1086300" y="277973"/>
                      <a:pt x="1078039" y="280367"/>
                      <a:pt x="1074368" y="277295"/>
                    </a:cubicBezTo>
                    <a:cubicBezTo>
                      <a:pt x="1069500" y="273225"/>
                      <a:pt x="1075645" y="266122"/>
                      <a:pt x="1076883" y="260296"/>
                    </a:cubicBezTo>
                    <a:cubicBezTo>
                      <a:pt x="1077880" y="255388"/>
                      <a:pt x="1076324" y="252355"/>
                      <a:pt x="1071615" y="251118"/>
                    </a:cubicBezTo>
                    <a:cubicBezTo>
                      <a:pt x="1056132" y="247088"/>
                      <a:pt x="1045358" y="237431"/>
                      <a:pt x="1037657" y="223664"/>
                    </a:cubicBezTo>
                    <a:cubicBezTo>
                      <a:pt x="1033866" y="216881"/>
                      <a:pt x="1026564" y="214087"/>
                      <a:pt x="1020418" y="210257"/>
                    </a:cubicBezTo>
                    <a:cubicBezTo>
                      <a:pt x="988456" y="190544"/>
                      <a:pt x="957650" y="169156"/>
                      <a:pt x="926685" y="147967"/>
                    </a:cubicBezTo>
                    <a:cubicBezTo>
                      <a:pt x="913596" y="138988"/>
                      <a:pt x="905935" y="140146"/>
                      <a:pt x="895280" y="152596"/>
                    </a:cubicBezTo>
                    <a:cubicBezTo>
                      <a:pt x="890372" y="158342"/>
                      <a:pt x="886382" y="164287"/>
                      <a:pt x="878202" y="167280"/>
                    </a:cubicBezTo>
                    <a:cubicBezTo>
                      <a:pt x="864914" y="172188"/>
                      <a:pt x="853820" y="172947"/>
                      <a:pt x="839734" y="167121"/>
                    </a:cubicBezTo>
                    <a:cubicBezTo>
                      <a:pt x="824970" y="161055"/>
                      <a:pt x="808091" y="157663"/>
                      <a:pt x="791251" y="159419"/>
                    </a:cubicBezTo>
                    <a:cubicBezTo>
                      <a:pt x="782472" y="160337"/>
                      <a:pt x="773654" y="161095"/>
                      <a:pt x="764835" y="161454"/>
                    </a:cubicBezTo>
                    <a:cubicBezTo>
                      <a:pt x="758370" y="161734"/>
                      <a:pt x="752505" y="163130"/>
                      <a:pt x="747237" y="166921"/>
                    </a:cubicBezTo>
                    <a:cubicBezTo>
                      <a:pt x="727046" y="181486"/>
                      <a:pt x="703263" y="183082"/>
                      <a:pt x="679960" y="183242"/>
                    </a:cubicBezTo>
                    <a:cubicBezTo>
                      <a:pt x="660646" y="183361"/>
                      <a:pt x="641452" y="179092"/>
                      <a:pt x="622817" y="172508"/>
                    </a:cubicBezTo>
                    <a:cubicBezTo>
                      <a:pt x="613200" y="169116"/>
                      <a:pt x="607414" y="164567"/>
                      <a:pt x="607295" y="154630"/>
                    </a:cubicBezTo>
                    <a:cubicBezTo>
                      <a:pt x="607175" y="145094"/>
                      <a:pt x="601987" y="142979"/>
                      <a:pt x="593807" y="143218"/>
                    </a:cubicBezTo>
                    <a:cubicBezTo>
                      <a:pt x="588300" y="143378"/>
                      <a:pt x="582754" y="142939"/>
                      <a:pt x="577287" y="142181"/>
                    </a:cubicBezTo>
                    <a:cubicBezTo>
                      <a:pt x="563001" y="140146"/>
                      <a:pt x="550312" y="142181"/>
                      <a:pt x="541174" y="154750"/>
                    </a:cubicBezTo>
                    <a:cubicBezTo>
                      <a:pt x="538540" y="158382"/>
                      <a:pt x="534670" y="158821"/>
                      <a:pt x="530440" y="159140"/>
                    </a:cubicBezTo>
                    <a:cubicBezTo>
                      <a:pt x="503665" y="161015"/>
                      <a:pt x="476929" y="163170"/>
                      <a:pt x="450912" y="170512"/>
                    </a:cubicBezTo>
                    <a:cubicBezTo>
                      <a:pt x="444367" y="172348"/>
                      <a:pt x="441015" y="174184"/>
                      <a:pt x="441175" y="181925"/>
                    </a:cubicBezTo>
                    <a:cubicBezTo>
                      <a:pt x="441574" y="201318"/>
                      <a:pt x="432596" y="210775"/>
                      <a:pt x="412524" y="213409"/>
                    </a:cubicBezTo>
                    <a:cubicBezTo>
                      <a:pt x="401232" y="214885"/>
                      <a:pt x="389899" y="216122"/>
                      <a:pt x="378527" y="217240"/>
                    </a:cubicBezTo>
                    <a:cubicBezTo>
                      <a:pt x="374017" y="217679"/>
                      <a:pt x="370027" y="219035"/>
                      <a:pt x="366316" y="221709"/>
                    </a:cubicBezTo>
                    <a:cubicBezTo>
                      <a:pt x="350993" y="232643"/>
                      <a:pt x="350634" y="232682"/>
                      <a:pt x="355422" y="250719"/>
                    </a:cubicBezTo>
                    <a:cubicBezTo>
                      <a:pt x="356859" y="256066"/>
                      <a:pt x="355502" y="258181"/>
                      <a:pt x="351432" y="261293"/>
                    </a:cubicBezTo>
                    <a:cubicBezTo>
                      <a:pt x="340778" y="269354"/>
                      <a:pt x="328287" y="269873"/>
                      <a:pt x="315997" y="271509"/>
                    </a:cubicBezTo>
                    <a:cubicBezTo>
                      <a:pt x="310531" y="272227"/>
                      <a:pt x="305063" y="272866"/>
                      <a:pt x="299637" y="273743"/>
                    </a:cubicBezTo>
                    <a:cubicBezTo>
                      <a:pt x="276772" y="277454"/>
                      <a:pt x="275654" y="277415"/>
                      <a:pt x="274378" y="300678"/>
                    </a:cubicBezTo>
                    <a:cubicBezTo>
                      <a:pt x="273500" y="316760"/>
                      <a:pt x="269190" y="327613"/>
                      <a:pt x="254705" y="337270"/>
                    </a:cubicBezTo>
                    <a:cubicBezTo>
                      <a:pt x="240020" y="347047"/>
                      <a:pt x="228927" y="362290"/>
                      <a:pt x="216517" y="375338"/>
                    </a:cubicBezTo>
                    <a:cubicBezTo>
                      <a:pt x="207379" y="384955"/>
                      <a:pt x="197364" y="393574"/>
                      <a:pt x="187786" y="402752"/>
                    </a:cubicBezTo>
                    <a:cubicBezTo>
                      <a:pt x="174578" y="415402"/>
                      <a:pt x="159335" y="421467"/>
                      <a:pt x="140101" y="421667"/>
                    </a:cubicBezTo>
                    <a:cubicBezTo>
                      <a:pt x="146725" y="411331"/>
                      <a:pt x="152551" y="401236"/>
                      <a:pt x="159375" y="391898"/>
                    </a:cubicBezTo>
                    <a:cubicBezTo>
                      <a:pt x="165360" y="383678"/>
                      <a:pt x="161211" y="376376"/>
                      <a:pt x="158537" y="369073"/>
                    </a:cubicBezTo>
                    <a:cubicBezTo>
                      <a:pt x="156063" y="362290"/>
                      <a:pt x="149439" y="364844"/>
                      <a:pt x="145010" y="365522"/>
                    </a:cubicBezTo>
                    <a:cubicBezTo>
                      <a:pt x="131283" y="367677"/>
                      <a:pt x="121426" y="363607"/>
                      <a:pt x="115880" y="350518"/>
                    </a:cubicBezTo>
                    <a:cubicBezTo>
                      <a:pt x="115601" y="349840"/>
                      <a:pt x="115042" y="349321"/>
                      <a:pt x="114643" y="348683"/>
                    </a:cubicBezTo>
                    <a:cubicBezTo>
                      <a:pt x="95728" y="321428"/>
                      <a:pt x="95409" y="321109"/>
                      <a:pt x="119232" y="298125"/>
                    </a:cubicBezTo>
                    <a:cubicBezTo>
                      <a:pt x="130963" y="286832"/>
                      <a:pt x="142615" y="274342"/>
                      <a:pt x="161091" y="274462"/>
                    </a:cubicBezTo>
                    <a:cubicBezTo>
                      <a:pt x="162448" y="274462"/>
                      <a:pt x="164603" y="273903"/>
                      <a:pt x="165042" y="272986"/>
                    </a:cubicBezTo>
                    <a:cubicBezTo>
                      <a:pt x="172504" y="256864"/>
                      <a:pt x="188305" y="244135"/>
                      <a:pt x="183876" y="223185"/>
                    </a:cubicBezTo>
                    <a:cubicBezTo>
                      <a:pt x="178648" y="198605"/>
                      <a:pt x="179128" y="198645"/>
                      <a:pt x="201833" y="188190"/>
                    </a:cubicBezTo>
                    <a:cubicBezTo>
                      <a:pt x="214522" y="182364"/>
                      <a:pt x="226932" y="175939"/>
                      <a:pt x="239542" y="170034"/>
                    </a:cubicBezTo>
                    <a:cubicBezTo>
                      <a:pt x="245088" y="167440"/>
                      <a:pt x="248201" y="163888"/>
                      <a:pt x="247881" y="157304"/>
                    </a:cubicBezTo>
                    <a:cubicBezTo>
                      <a:pt x="247602" y="151798"/>
                      <a:pt x="248719" y="146251"/>
                      <a:pt x="248400" y="140784"/>
                    </a:cubicBezTo>
                    <a:cubicBezTo>
                      <a:pt x="247842" y="130808"/>
                      <a:pt x="253667" y="119515"/>
                      <a:pt x="241656" y="111734"/>
                    </a:cubicBezTo>
                    <a:cubicBezTo>
                      <a:pt x="232878" y="106108"/>
                      <a:pt x="227331" y="95613"/>
                      <a:pt x="215081" y="93379"/>
                    </a:cubicBezTo>
                    <a:cubicBezTo>
                      <a:pt x="227531" y="88869"/>
                      <a:pt x="240061" y="84480"/>
                      <a:pt x="252470" y="79771"/>
                    </a:cubicBezTo>
                    <a:cubicBezTo>
                      <a:pt x="305702" y="59460"/>
                      <a:pt x="360251" y="43379"/>
                      <a:pt x="415717" y="30450"/>
                    </a:cubicBezTo>
                    <a:cubicBezTo>
                      <a:pt x="464080" y="19158"/>
                      <a:pt x="513321" y="13212"/>
                      <a:pt x="562563" y="7226"/>
                    </a:cubicBezTo>
                    <a:cubicBezTo>
                      <a:pt x="605399" y="2019"/>
                      <a:pt x="648256" y="-266"/>
                      <a:pt x="691048" y="24"/>
                    </a:cubicBezTo>
                    <a:close/>
                  </a:path>
                </a:pathLst>
              </a:custGeom>
              <a:solidFill>
                <a:srgbClr val="8CBC34">
                  <a:alpha val="89803"/>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sp>
        <p:nvSpPr>
          <p:cNvPr id="311" name="Google Shape;311;p21"/>
          <p:cNvSpPr txBox="1"/>
          <p:nvPr/>
        </p:nvSpPr>
        <p:spPr>
          <a:xfrm>
            <a:off x="3078371" y="6534023"/>
            <a:ext cx="75852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200" b="0" i="0" u="none" strike="noStrike" cap="none">
                <a:solidFill>
                  <a:srgbClr val="000000"/>
                </a:solidFill>
                <a:latin typeface="Arial"/>
                <a:ea typeface="Arial"/>
                <a:cs typeface="Arial"/>
                <a:sym typeface="Arial"/>
              </a:rPr>
              <a:t>Source: </a:t>
            </a:r>
            <a:r>
              <a:rPr lang="en-US" sz="1200" b="0" i="0" u="sng" strike="noStrike" cap="none">
                <a:solidFill>
                  <a:srgbClr val="1155CC"/>
                </a:solidFill>
                <a:latin typeface="Arial"/>
                <a:ea typeface="Arial"/>
                <a:cs typeface="Arial"/>
                <a:sym typeface="Arial"/>
                <a:hlinkClick r:id="rId3">
                  <a:extLst>
                    <a:ext uri="{A12FA001-AC4F-418D-AE19-62706E023703}">
                      <ahyp:hlinkClr xmlns:ahyp="http://schemas.microsoft.com/office/drawing/2018/hyperlinkcolor" val="tx"/>
                    </a:ext>
                  </a:extLst>
                </a:hlinkClick>
              </a:rPr>
              <a:t>https://cdn2.hubspot.net/hubfs/650776/BHA_Guide_Food_Waste_Management_Training.pdf</a:t>
            </a:r>
            <a:r>
              <a:rPr lang="en-US" sz="1200" b="0" i="0" u="none" strike="noStrike" cap="none">
                <a:solidFill>
                  <a:srgbClr val="1155CC"/>
                </a:solidFill>
                <a:latin typeface="Arial"/>
                <a:ea typeface="Arial"/>
                <a:cs typeface="Arial"/>
                <a:sym typeface="Arial"/>
              </a:rPr>
              <a:t> </a:t>
            </a:r>
            <a:endParaRPr sz="1400" b="0" i="0" u="none" strike="noStrike" cap="none">
              <a:solidFill>
                <a:srgbClr val="1155CC"/>
              </a:solidFill>
              <a:latin typeface="Arial"/>
              <a:ea typeface="Arial"/>
              <a:cs typeface="Arial"/>
              <a:sym typeface="Arial"/>
            </a:endParaRPr>
          </a:p>
        </p:txBody>
      </p:sp>
      <p:sp>
        <p:nvSpPr>
          <p:cNvPr id="312" name="Google Shape;312;p21"/>
          <p:cNvSpPr/>
          <p:nvPr/>
        </p:nvSpPr>
        <p:spPr>
          <a:xfrm>
            <a:off x="3919625" y="3622639"/>
            <a:ext cx="344837" cy="581817"/>
          </a:xfrm>
          <a:custGeom>
            <a:avLst/>
            <a:gdLst/>
            <a:ahLst/>
            <a:cxnLst/>
            <a:rect l="l" t="t" r="r" b="b"/>
            <a:pathLst>
              <a:path w="1703664" h="3240001" extrusionOk="0">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313" name="Google Shape;313;p21"/>
          <p:cNvSpPr/>
          <p:nvPr/>
        </p:nvSpPr>
        <p:spPr>
          <a:xfrm>
            <a:off x="7890829" y="2025555"/>
            <a:ext cx="432903" cy="461624"/>
          </a:xfrm>
          <a:custGeom>
            <a:avLst/>
            <a:gdLst/>
            <a:ahLst/>
            <a:cxnLst/>
            <a:rect l="l" t="t" r="r" b="b"/>
            <a:pathLst>
              <a:path w="3228711" h="3210836" extrusionOk="0">
                <a:moveTo>
                  <a:pt x="351626" y="695968"/>
                </a:moveTo>
                <a:lnTo>
                  <a:pt x="1548007" y="1678300"/>
                </a:lnTo>
                <a:lnTo>
                  <a:pt x="236194" y="2500159"/>
                </a:lnTo>
                <a:cubicBezTo>
                  <a:pt x="-116985" y="1936431"/>
                  <a:pt x="-70514" y="1210092"/>
                  <a:pt x="351626" y="695968"/>
                </a:cubicBezTo>
                <a:close/>
                <a:moveTo>
                  <a:pt x="1957429" y="262366"/>
                </a:moveTo>
                <a:cubicBezTo>
                  <a:pt x="2634256" y="359480"/>
                  <a:pt x="3156733" y="907132"/>
                  <a:pt x="3221913" y="1587776"/>
                </a:cubicBezTo>
                <a:cubicBezTo>
                  <a:pt x="3287093" y="2268421"/>
                  <a:pt x="2878048" y="2905277"/>
                  <a:pt x="2231953" y="3129078"/>
                </a:cubicBezTo>
                <a:cubicBezTo>
                  <a:pt x="1585858" y="3352879"/>
                  <a:pt x="870522" y="3105497"/>
                  <a:pt x="500715" y="2530372"/>
                </a:cubicBezTo>
                <a:lnTo>
                  <a:pt x="1746987" y="1729019"/>
                </a:lnTo>
                <a:close/>
                <a:moveTo>
                  <a:pt x="1604447" y="200"/>
                </a:moveTo>
                <a:cubicBezTo>
                  <a:pt x="1665125" y="-778"/>
                  <a:pt x="1726175" y="1809"/>
                  <a:pt x="1787307" y="8072"/>
                </a:cubicBezTo>
                <a:lnTo>
                  <a:pt x="1629532" y="1548011"/>
                </a:lnTo>
                <a:lnTo>
                  <a:pt x="483856" y="506987"/>
                </a:lnTo>
                <a:cubicBezTo>
                  <a:pt x="773141" y="188622"/>
                  <a:pt x="1179697" y="7051"/>
                  <a:pt x="1604447" y="2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dk1"/>
              </a:solidFill>
              <a:latin typeface="Arial"/>
              <a:ea typeface="Arial"/>
              <a:cs typeface="Arial"/>
              <a:sym typeface="Arial"/>
            </a:endParaRPr>
          </a:p>
        </p:txBody>
      </p:sp>
      <p:sp>
        <p:nvSpPr>
          <p:cNvPr id="314" name="Google Shape;314;p21"/>
          <p:cNvSpPr/>
          <p:nvPr/>
        </p:nvSpPr>
        <p:spPr>
          <a:xfrm>
            <a:off x="7943663" y="5331427"/>
            <a:ext cx="343742" cy="384300"/>
          </a:xfrm>
          <a:custGeom>
            <a:avLst/>
            <a:gdLst/>
            <a:ahLst/>
            <a:cxnLst/>
            <a:rect l="l" t="t" r="r" b="b"/>
            <a:pathLst>
              <a:path w="3197597" h="3202496" extrusionOk="0">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315" name="Google Shape;315;p21"/>
          <p:cNvSpPr/>
          <p:nvPr/>
        </p:nvSpPr>
        <p:spPr>
          <a:xfrm rot="9900000">
            <a:off x="7927799" y="3772394"/>
            <a:ext cx="380965" cy="382445"/>
          </a:xfrm>
          <a:custGeom>
            <a:avLst/>
            <a:gdLst/>
            <a:ahLst/>
            <a:cxnLst/>
            <a:rect l="l" t="t" r="r" b="b"/>
            <a:pathLst>
              <a:path w="2911009" h="2472345" extrusionOk="0">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pic>
        <p:nvPicPr>
          <p:cNvPr id="316" name="Google Shape;316;p21" descr="Bullseye with solid fill"/>
          <p:cNvPicPr preferRelativeResize="0"/>
          <p:nvPr/>
        </p:nvPicPr>
        <p:blipFill rotWithShape="1">
          <a:blip r:embed="rId4">
            <a:alphaModFix/>
          </a:blip>
          <a:srcRect/>
          <a:stretch/>
        </p:blipFill>
        <p:spPr>
          <a:xfrm>
            <a:off x="3704797" y="5198684"/>
            <a:ext cx="735142" cy="735142"/>
          </a:xfrm>
          <a:prstGeom prst="rect">
            <a:avLst/>
          </a:prstGeom>
          <a:noFill/>
          <a:ln>
            <a:noFill/>
          </a:ln>
        </p:spPr>
      </p:pic>
    </p:spTree>
    <p:extLst>
      <p:ext uri="{BB962C8B-B14F-4D97-AF65-F5344CB8AC3E}">
        <p14:creationId xmlns:p14="http://schemas.microsoft.com/office/powerpoint/2010/main" val="17623087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2" name="Google Shape;322;p79"/>
          <p:cNvSpPr txBox="1"/>
          <p:nvPr/>
        </p:nvSpPr>
        <p:spPr>
          <a:xfrm>
            <a:off x="273352" y="-43787"/>
            <a:ext cx="5634136" cy="1134723"/>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4000"/>
              <a:buFont typeface="Arial"/>
              <a:buNone/>
            </a:pPr>
            <a:r>
              <a:rPr lang="en-US" sz="4400" i="0" u="none" strike="noStrike" cap="none" dirty="0">
                <a:solidFill>
                  <a:schemeClr val="dk1"/>
                </a:solidFill>
                <a:latin typeface="+mj-lt"/>
                <a:ea typeface="Arial"/>
                <a:cs typeface="Arial"/>
                <a:sym typeface="Arial"/>
              </a:rPr>
              <a:t>Monitor the results</a:t>
            </a:r>
            <a:endParaRPr sz="4400" i="0" u="none" strike="noStrike" cap="none" dirty="0">
              <a:solidFill>
                <a:schemeClr val="dk1"/>
              </a:solidFill>
              <a:latin typeface="+mj-lt"/>
              <a:ea typeface="Arial"/>
              <a:cs typeface="Arial"/>
              <a:sym typeface="Arial"/>
            </a:endParaRPr>
          </a:p>
        </p:txBody>
      </p:sp>
      <p:sp>
        <p:nvSpPr>
          <p:cNvPr id="323" name="Google Shape;323;p79"/>
          <p:cNvSpPr txBox="1"/>
          <p:nvPr/>
        </p:nvSpPr>
        <p:spPr>
          <a:xfrm>
            <a:off x="41108" y="1090936"/>
            <a:ext cx="6321592" cy="509448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7000"/>
              </a:lnSpc>
              <a:spcBef>
                <a:spcPts val="0"/>
              </a:spcBef>
              <a:spcAft>
                <a:spcPts val="0"/>
              </a:spcAft>
              <a:buClr>
                <a:srgbClr val="303030"/>
              </a:buClr>
              <a:buSzPts val="2400"/>
              <a:buFont typeface="Arial"/>
              <a:buChar char="•"/>
            </a:pPr>
            <a:r>
              <a:rPr lang="en-US" sz="2000" b="1" i="0" u="none" strike="noStrike" cap="none" dirty="0">
                <a:solidFill>
                  <a:srgbClr val="303030"/>
                </a:solidFill>
                <a:ea typeface="Arial"/>
                <a:cs typeface="Arial"/>
                <a:sym typeface="Arial"/>
              </a:rPr>
              <a:t>Separate and measure pre-service</a:t>
            </a:r>
            <a:r>
              <a:rPr lang="en-US" sz="2000" b="0" i="0" u="none" strike="noStrike" cap="none" dirty="0">
                <a:solidFill>
                  <a:srgbClr val="303030"/>
                </a:solidFill>
                <a:ea typeface="Arial"/>
                <a:cs typeface="Arial"/>
                <a:sym typeface="Arial"/>
              </a:rPr>
              <a:t> </a:t>
            </a:r>
            <a:r>
              <a:rPr lang="en-US" sz="2000" b="1" i="0" u="none" strike="noStrike" cap="none" dirty="0">
                <a:solidFill>
                  <a:srgbClr val="303030"/>
                </a:solidFill>
                <a:ea typeface="Arial"/>
                <a:cs typeface="Arial"/>
                <a:sym typeface="Arial"/>
              </a:rPr>
              <a:t>waste</a:t>
            </a:r>
            <a:r>
              <a:rPr lang="en-US" sz="2000" b="0" i="0" u="none" strike="noStrike" cap="none" dirty="0">
                <a:solidFill>
                  <a:srgbClr val="303030"/>
                </a:solidFill>
                <a:ea typeface="Arial"/>
                <a:cs typeface="Arial"/>
                <a:sym typeface="Arial"/>
              </a:rPr>
              <a:t> – this will help to understand </a:t>
            </a:r>
            <a:r>
              <a:rPr lang="en-US" sz="2000" b="0" i="0" u="none" strike="noStrike" cap="none" dirty="0">
                <a:solidFill>
                  <a:srgbClr val="303030"/>
                </a:solidFil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where </a:t>
            </a:r>
            <a:r>
              <a:rPr lang="en-US" sz="2000" b="0" i="0" u="none" strike="noStrike" cap="none" dirty="0">
                <a:solidFill>
                  <a:srgbClr val="303030"/>
                </a:solidFill>
                <a:ea typeface="Arial"/>
                <a:cs typeface="Arial"/>
                <a:sym typeface="Arial"/>
              </a:rPr>
              <a:t>and what actions are needed.</a:t>
            </a:r>
            <a:endParaRPr sz="1400" b="0" i="0" u="none" strike="noStrike" cap="none" dirty="0">
              <a:solidFill>
                <a:srgbClr val="303030"/>
              </a:solidFill>
              <a:ea typeface="Arial"/>
              <a:cs typeface="Arial"/>
              <a:sym typeface="Arial"/>
            </a:endParaRPr>
          </a:p>
          <a:p>
            <a:pPr marL="342900" marR="0" lvl="0" indent="-190500" algn="l" rtl="0">
              <a:lnSpc>
                <a:spcPct val="107000"/>
              </a:lnSpc>
              <a:spcBef>
                <a:spcPts val="0"/>
              </a:spcBef>
              <a:spcAft>
                <a:spcPts val="0"/>
              </a:spcAft>
              <a:buClr>
                <a:srgbClr val="000000"/>
              </a:buClr>
              <a:buSzPts val="2400"/>
              <a:buFont typeface="Arial"/>
              <a:buNone/>
            </a:pPr>
            <a:endParaRPr sz="1200" b="0" i="0" u="none" strike="noStrike" cap="none" dirty="0">
              <a:solidFill>
                <a:srgbClr val="303030"/>
              </a:solidFill>
              <a:ea typeface="Arial"/>
              <a:cs typeface="Arial"/>
              <a:sym typeface="Arial"/>
            </a:endParaRPr>
          </a:p>
          <a:p>
            <a:pPr marL="342900" marR="0" lvl="0" indent="-342900" algn="l" rtl="0">
              <a:lnSpc>
                <a:spcPct val="107000"/>
              </a:lnSpc>
              <a:spcBef>
                <a:spcPts val="800"/>
              </a:spcBef>
              <a:spcAft>
                <a:spcPts val="0"/>
              </a:spcAft>
              <a:buClr>
                <a:srgbClr val="000000"/>
              </a:buClr>
              <a:buSzPts val="2400"/>
              <a:buFont typeface="Arial"/>
              <a:buChar char="•"/>
            </a:pPr>
            <a:r>
              <a:rPr lang="en-US" sz="2000" b="1" i="0" u="none" strike="noStrike" cap="none" dirty="0">
                <a:solidFill>
                  <a:srgbClr val="303030"/>
                </a:solidFill>
                <a:ea typeface="Arial"/>
                <a:cs typeface="Arial"/>
                <a:sym typeface="Arial"/>
              </a:rPr>
              <a:t>Prepare your own or adopt </a:t>
            </a:r>
            <a:r>
              <a:rPr lang="en-US" sz="2000" b="0" i="0" u="none" strike="noStrike" cap="none" dirty="0">
                <a:solidFill>
                  <a:srgbClr val="303030"/>
                </a:solidFill>
                <a:ea typeface="Arial"/>
                <a:cs typeface="Arial"/>
                <a:sym typeface="Arial"/>
              </a:rPr>
              <a:t>a suitable example of good measurement practices. One of them can be find </a:t>
            </a:r>
            <a:r>
              <a:rPr lang="en-US" sz="2000" b="0" i="0" u="sng" strike="noStrike" cap="none" dirty="0">
                <a:solidFill>
                  <a:srgbClr val="0070C0"/>
                </a:solidFill>
                <a:ea typeface="Arial"/>
                <a:cs typeface="Arial"/>
                <a:sym typeface="Arial"/>
                <a:hlinkClick r:id="rId3">
                  <a:extLst>
                    <a:ext uri="{A12FA001-AC4F-418D-AE19-62706E023703}">
                      <ahyp:hlinkClr xmlns:ahyp="http://schemas.microsoft.com/office/drawing/2018/hyperlinkcolor" val="tx"/>
                    </a:ext>
                  </a:extLst>
                </a:hlinkClick>
              </a:rPr>
              <a:t>here</a:t>
            </a:r>
            <a:r>
              <a:rPr lang="en-US" sz="2000" b="0" i="0" u="none" strike="noStrike" cap="none" dirty="0">
                <a:solidFill>
                  <a:schemeClr val="dk1"/>
                </a:solidFill>
                <a:ea typeface="Arial"/>
                <a:cs typeface="Arial"/>
                <a:sym typeface="Arial"/>
              </a:rPr>
              <a:t>.</a:t>
            </a:r>
            <a:endParaRPr sz="1400" b="0" i="0" u="none" strike="noStrike" cap="none" dirty="0">
              <a:solidFill>
                <a:srgbClr val="000000"/>
              </a:solidFill>
              <a:ea typeface="Arial"/>
              <a:cs typeface="Arial"/>
              <a:sym typeface="Arial"/>
            </a:endParaRPr>
          </a:p>
          <a:p>
            <a:pPr marL="342900" marR="0" lvl="0" indent="-342900" algn="l" rtl="0">
              <a:lnSpc>
                <a:spcPct val="107000"/>
              </a:lnSpc>
              <a:spcBef>
                <a:spcPts val="1600"/>
              </a:spcBef>
              <a:spcAft>
                <a:spcPts val="800"/>
              </a:spcAft>
              <a:buClr>
                <a:srgbClr val="303030"/>
              </a:buClr>
              <a:buSzPts val="2400"/>
              <a:buFont typeface="Arial"/>
              <a:buChar char="•"/>
            </a:pPr>
            <a:r>
              <a:rPr lang="en-US" sz="2000" b="1" i="0" u="none" strike="noStrike" cap="none" dirty="0">
                <a:solidFill>
                  <a:srgbClr val="303030"/>
                </a:solidFill>
                <a:ea typeface="Arial"/>
                <a:cs typeface="Arial"/>
                <a:sym typeface="Arial"/>
              </a:rPr>
              <a:t>Ensure staff are trained</a:t>
            </a:r>
            <a:r>
              <a:rPr lang="en-US" sz="2000" b="0" i="0" u="none" strike="noStrike" cap="none" dirty="0">
                <a:solidFill>
                  <a:srgbClr val="303030"/>
                </a:solidFill>
                <a:ea typeface="Arial"/>
                <a:cs typeface="Arial"/>
                <a:sym typeface="Arial"/>
              </a:rPr>
              <a:t>. Separating and measuring will be predominantly a kitchen task therefore it is vital they have the tools and training to do this. You could also train service staff on how to separate and measure plate waste to ensure an efficient process and make sure all staff are consistent in the separation and calculations. </a:t>
            </a:r>
            <a:endParaRPr sz="1400" b="0" i="0" u="none" strike="noStrike" cap="none" dirty="0">
              <a:solidFill>
                <a:srgbClr val="303030"/>
              </a:solidFill>
              <a:ea typeface="Arial"/>
              <a:cs typeface="Arial"/>
              <a:sym typeface="Arial"/>
            </a:endParaRPr>
          </a:p>
        </p:txBody>
      </p:sp>
      <p:pic>
        <p:nvPicPr>
          <p:cNvPr id="324" name="Google Shape;324;p79" descr="multi-ethnic restaurant owners discussing while sitting at table - restaurant staff meeting stock pictures, royalty-free photos &amp; images"/>
          <p:cNvPicPr preferRelativeResize="0"/>
          <p:nvPr/>
        </p:nvPicPr>
        <p:blipFill rotWithShape="1">
          <a:blip r:embed="rId4">
            <a:alphaModFix/>
          </a:blip>
          <a:srcRect r="14872"/>
          <a:stretch/>
        </p:blipFill>
        <p:spPr>
          <a:xfrm>
            <a:off x="6829622" y="1695077"/>
            <a:ext cx="4962328" cy="3886200"/>
          </a:xfrm>
          <a:prstGeom prst="rect">
            <a:avLst/>
          </a:prstGeom>
          <a:noFill/>
          <a:ln>
            <a:noFill/>
          </a:ln>
        </p:spPr>
      </p:pic>
    </p:spTree>
    <p:extLst>
      <p:ext uri="{BB962C8B-B14F-4D97-AF65-F5344CB8AC3E}">
        <p14:creationId xmlns:p14="http://schemas.microsoft.com/office/powerpoint/2010/main" val="38287271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30" name="Google Shape;330;g10087cc1e92_0_27"/>
          <p:cNvSpPr txBox="1"/>
          <p:nvPr/>
        </p:nvSpPr>
        <p:spPr>
          <a:xfrm>
            <a:off x="145308" y="-35925"/>
            <a:ext cx="12217199" cy="1134600"/>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2200"/>
              </a:spcBef>
              <a:spcAft>
                <a:spcPts val="500"/>
              </a:spcAft>
              <a:buClr>
                <a:schemeClr val="dk1"/>
              </a:buClr>
              <a:buSzPts val="1100"/>
              <a:buFont typeface="Arial"/>
              <a:buNone/>
            </a:pPr>
            <a:r>
              <a:rPr lang="en-US" sz="4400" i="0" u="none" strike="noStrike" cap="none" dirty="0">
                <a:solidFill>
                  <a:schemeClr val="dk1"/>
                </a:solidFill>
                <a:latin typeface="+mj-lt"/>
                <a:ea typeface="Arial"/>
                <a:cs typeface="Arial"/>
                <a:sym typeface="Arial"/>
              </a:rPr>
              <a:t>Identifying the quantity of different types of waste</a:t>
            </a:r>
            <a:endParaRPr sz="4400" i="0" u="none" strike="noStrike" cap="none" dirty="0">
              <a:solidFill>
                <a:schemeClr val="dk1"/>
              </a:solidFill>
              <a:latin typeface="+mj-lt"/>
              <a:ea typeface="Arial"/>
              <a:cs typeface="Arial"/>
              <a:sym typeface="Arial"/>
            </a:endParaRPr>
          </a:p>
        </p:txBody>
      </p:sp>
      <p:sp>
        <p:nvSpPr>
          <p:cNvPr id="331" name="Google Shape;331;g10087cc1e92_0_27"/>
          <p:cNvSpPr txBox="1"/>
          <p:nvPr/>
        </p:nvSpPr>
        <p:spPr>
          <a:xfrm>
            <a:off x="145308" y="1585211"/>
            <a:ext cx="6321600" cy="440781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303030"/>
                </a:solidFill>
                <a:ea typeface="Arial"/>
                <a:cs typeface="Arial"/>
                <a:sym typeface="Arial"/>
              </a:rPr>
              <a:t>You will identify your waste easily through the following actions:</a:t>
            </a:r>
            <a:endParaRPr sz="2000" b="0" i="0" u="none" strike="noStrike" cap="none" dirty="0">
              <a:solidFill>
                <a:srgbClr val="303030"/>
              </a:solidFill>
              <a:ea typeface="Arial"/>
              <a:cs typeface="Arial"/>
              <a:sym typeface="Arial"/>
            </a:endParaRPr>
          </a:p>
          <a:p>
            <a:pPr marL="457200" marR="0" lvl="0" indent="-355600" algn="l" rtl="0">
              <a:lnSpc>
                <a:spcPct val="150000"/>
              </a:lnSpc>
              <a:spcBef>
                <a:spcPts val="1500"/>
              </a:spcBef>
              <a:spcAft>
                <a:spcPts val="0"/>
              </a:spcAft>
              <a:buClr>
                <a:srgbClr val="303030"/>
              </a:buClr>
              <a:buSzPts val="2000"/>
              <a:buFont typeface="Arial"/>
              <a:buChar char="●"/>
            </a:pPr>
            <a:r>
              <a:rPr lang="en-US" sz="2000" b="0" i="0" u="none" strike="noStrike" cap="none" dirty="0">
                <a:solidFill>
                  <a:srgbClr val="303030"/>
                </a:solidFill>
                <a:ea typeface="Arial"/>
                <a:cs typeface="Arial"/>
                <a:sym typeface="Arial"/>
              </a:rPr>
              <a:t>Conversation with the employees</a:t>
            </a:r>
            <a:endParaRPr sz="2000" b="0" i="0" u="none" strike="noStrike" cap="none" dirty="0">
              <a:solidFill>
                <a:srgbClr val="303030"/>
              </a:solidFill>
              <a:ea typeface="Arial"/>
              <a:cs typeface="Arial"/>
              <a:sym typeface="Arial"/>
            </a:endParaRPr>
          </a:p>
          <a:p>
            <a:pPr marL="457200" marR="0" lvl="0" indent="-355600" algn="l" rtl="0">
              <a:lnSpc>
                <a:spcPct val="150000"/>
              </a:lnSpc>
              <a:spcBef>
                <a:spcPts val="0"/>
              </a:spcBef>
              <a:spcAft>
                <a:spcPts val="0"/>
              </a:spcAft>
              <a:buClr>
                <a:srgbClr val="303030"/>
              </a:buClr>
              <a:buSzPts val="2000"/>
              <a:buFont typeface="Arial"/>
              <a:buChar char="●"/>
            </a:pPr>
            <a:r>
              <a:rPr lang="en-US" sz="2000" b="0" i="0" u="none" strike="noStrike" cap="none" dirty="0">
                <a:solidFill>
                  <a:srgbClr val="303030"/>
                </a:solidFill>
                <a:ea typeface="Arial"/>
                <a:cs typeface="Arial"/>
                <a:sym typeface="Arial"/>
              </a:rPr>
              <a:t>Disposal of garbage in specific containers</a:t>
            </a:r>
            <a:endParaRPr sz="2000" b="0" i="0" u="none" strike="noStrike" cap="none" dirty="0">
              <a:solidFill>
                <a:srgbClr val="303030"/>
              </a:solidFill>
              <a:ea typeface="Arial"/>
              <a:cs typeface="Arial"/>
              <a:sym typeface="Arial"/>
            </a:endParaRPr>
          </a:p>
          <a:p>
            <a:pPr marL="457200" marR="0" lvl="0" indent="-355600" algn="l" rtl="0">
              <a:lnSpc>
                <a:spcPct val="150000"/>
              </a:lnSpc>
              <a:spcBef>
                <a:spcPts val="0"/>
              </a:spcBef>
              <a:spcAft>
                <a:spcPts val="0"/>
              </a:spcAft>
              <a:buClr>
                <a:srgbClr val="303030"/>
              </a:buClr>
              <a:buSzPts val="2000"/>
              <a:buFont typeface="Arial"/>
              <a:buChar char="●"/>
            </a:pPr>
            <a:r>
              <a:rPr lang="en-US" sz="2000" b="0" i="0" u="none" strike="noStrike" cap="none" dirty="0">
                <a:solidFill>
                  <a:srgbClr val="303030"/>
                </a:solidFill>
                <a:ea typeface="Arial"/>
                <a:cs typeface="Arial"/>
                <a:sym typeface="Arial"/>
              </a:rPr>
              <a:t>Recording of types and quantities of waste</a:t>
            </a:r>
            <a:endParaRPr sz="2000" b="0" i="0" u="none" strike="noStrike" cap="none" dirty="0">
              <a:solidFill>
                <a:srgbClr val="303030"/>
              </a:solidFill>
              <a:ea typeface="Arial"/>
              <a:cs typeface="Arial"/>
              <a:sym typeface="Arial"/>
            </a:endParaRPr>
          </a:p>
          <a:p>
            <a:pPr marL="457200" marR="0" lvl="0" indent="-355600" algn="l" rtl="0">
              <a:lnSpc>
                <a:spcPct val="150000"/>
              </a:lnSpc>
              <a:spcBef>
                <a:spcPts val="0"/>
              </a:spcBef>
              <a:spcAft>
                <a:spcPts val="0"/>
              </a:spcAft>
              <a:buClr>
                <a:srgbClr val="303030"/>
              </a:buClr>
              <a:buSzPts val="2000"/>
              <a:buFont typeface="Arial"/>
              <a:buChar char="●"/>
            </a:pPr>
            <a:r>
              <a:rPr lang="en-US" sz="2000" b="0" i="0" u="none" strike="noStrike" cap="none" dirty="0">
                <a:solidFill>
                  <a:srgbClr val="303030"/>
                </a:solidFill>
                <a:ea typeface="Arial"/>
                <a:cs typeface="Arial"/>
                <a:sym typeface="Arial"/>
              </a:rPr>
              <a:t>A review of invoices and other documentation</a:t>
            </a:r>
            <a:endParaRPr sz="2000" b="0" i="0" u="none" strike="noStrike" cap="none" dirty="0">
              <a:solidFill>
                <a:srgbClr val="303030"/>
              </a:solidFil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r>
              <a:rPr lang="en-US" sz="2000" b="0" i="0" u="none" strike="noStrike" cap="none" dirty="0">
                <a:solidFill>
                  <a:srgbClr val="303030"/>
                </a:solidFill>
                <a:ea typeface="Arial"/>
                <a:cs typeface="Arial"/>
                <a:sym typeface="Arial"/>
              </a:rPr>
              <a:t>To identify waste </a:t>
            </a:r>
            <a:r>
              <a:rPr lang="en-US" sz="2000" b="0" i="0" u="none" strike="noStrike" cap="none" dirty="0">
                <a:solidFill>
                  <a:srgbClr val="FF0000"/>
                </a:solidFill>
                <a:ea typeface="Arial"/>
                <a:cs typeface="Arial"/>
                <a:sym typeface="Arial"/>
              </a:rPr>
              <a:t>it is </a:t>
            </a:r>
            <a:r>
              <a:rPr lang="en-US" sz="2000" b="0" i="0" u="none" strike="noStrike" cap="none" dirty="0">
                <a:solidFill>
                  <a:srgbClr val="303030"/>
                </a:solidFill>
                <a:ea typeface="Arial"/>
                <a:cs typeface="Arial"/>
                <a:sym typeface="Arial"/>
              </a:rPr>
              <a:t>important to monitor and </a:t>
            </a:r>
            <a:r>
              <a:rPr lang="en-US" sz="2000" b="0" i="0" u="none" strike="noStrike" cap="none" dirty="0" err="1">
                <a:solidFill>
                  <a:srgbClr val="303030"/>
                </a:solidFill>
                <a:ea typeface="Arial"/>
                <a:cs typeface="Arial"/>
                <a:sym typeface="Arial"/>
              </a:rPr>
              <a:t>analyse</a:t>
            </a:r>
            <a:r>
              <a:rPr lang="en-US" sz="2000" b="0" i="0" u="none" strike="noStrike" cap="none" dirty="0">
                <a:solidFill>
                  <a:srgbClr val="303030"/>
                </a:solidFill>
                <a:ea typeface="Arial"/>
                <a:cs typeface="Arial"/>
                <a:sym typeface="Arial"/>
              </a:rPr>
              <a:t> consistently over a period of at least one month</a:t>
            </a:r>
          </a:p>
          <a:p>
            <a:pPr marL="0" marR="0" lvl="0" indent="0" algn="l" rtl="0">
              <a:lnSpc>
                <a:spcPct val="100000"/>
              </a:lnSpc>
              <a:spcBef>
                <a:spcPts val="1200"/>
              </a:spcBef>
              <a:spcAft>
                <a:spcPts val="0"/>
              </a:spcAft>
              <a:buClr>
                <a:srgbClr val="000000"/>
              </a:buClr>
              <a:buSzPts val="2000"/>
              <a:buFont typeface="Arial"/>
              <a:buNone/>
            </a:pPr>
            <a:endParaRPr lang="en-US" sz="2000" dirty="0">
              <a:solidFill>
                <a:srgbClr val="303030"/>
              </a:solidFil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endParaRPr sz="1000" b="0" i="0" u="none" strike="noStrike" cap="none" dirty="0">
              <a:solidFill>
                <a:srgbClr val="303030"/>
              </a:solidFill>
              <a:ea typeface="Arial"/>
              <a:cs typeface="Arial"/>
              <a:sym typeface="Arial"/>
            </a:endParaRPr>
          </a:p>
          <a:p>
            <a:pPr marL="0" marR="0" lvl="0" indent="0" algn="l" rtl="0">
              <a:lnSpc>
                <a:spcPct val="150000"/>
              </a:lnSpc>
              <a:spcBef>
                <a:spcPts val="1500"/>
              </a:spcBef>
              <a:spcAft>
                <a:spcPts val="0"/>
              </a:spcAft>
              <a:buClr>
                <a:srgbClr val="000000"/>
              </a:buClr>
              <a:buSzPts val="1200"/>
              <a:buFont typeface="Arial"/>
              <a:buNone/>
            </a:pPr>
            <a:r>
              <a:rPr lang="en-US" sz="1200" b="0" i="0" u="none" strike="noStrike" cap="none" dirty="0">
                <a:solidFill>
                  <a:srgbClr val="303030"/>
                </a:solidFill>
                <a:ea typeface="Arial"/>
                <a:cs typeface="Arial"/>
                <a:sym typeface="Arial"/>
              </a:rPr>
              <a:t>Source: </a:t>
            </a:r>
            <a:r>
              <a:rPr lang="en-US" sz="1200" b="0" i="0" u="sng" strike="noStrike" cap="none" dirty="0">
                <a:solidFill>
                  <a:schemeClr val="hlink"/>
                </a:solidFill>
                <a:ea typeface="Arial"/>
                <a:cs typeface="Arial"/>
                <a:sym typeface="Arial"/>
                <a:hlinkClick r:id="rId4"/>
              </a:rPr>
              <a:t>https://possector.com/management/restaurant-food-waste-reduction</a:t>
            </a:r>
            <a:endParaRPr sz="1200" b="0" i="0" u="sng" strike="noStrike" cap="none" dirty="0">
              <a:solidFill>
                <a:srgbClr val="1155CC"/>
              </a:solidFill>
              <a:ea typeface="Arial"/>
              <a:cs typeface="Arial"/>
              <a:sym typeface="Arial"/>
            </a:endParaRPr>
          </a:p>
          <a:p>
            <a:pPr marL="457200" marR="0" lvl="0" indent="0" algn="l" rtl="0">
              <a:lnSpc>
                <a:spcPct val="107000"/>
              </a:lnSpc>
              <a:spcBef>
                <a:spcPts val="1600"/>
              </a:spcBef>
              <a:spcAft>
                <a:spcPts val="800"/>
              </a:spcAft>
              <a:buClr>
                <a:srgbClr val="000000"/>
              </a:buClr>
              <a:buSzPts val="2000"/>
              <a:buFont typeface="Arial"/>
              <a:buNone/>
            </a:pPr>
            <a:endParaRPr sz="2000" b="1" i="0" u="none" strike="noStrike" cap="none" dirty="0">
              <a:solidFill>
                <a:srgbClr val="303030"/>
              </a:solidFill>
              <a:ea typeface="Arial"/>
              <a:cs typeface="Arial"/>
              <a:sym typeface="Arial"/>
            </a:endParaRPr>
          </a:p>
        </p:txBody>
      </p:sp>
      <p:pic>
        <p:nvPicPr>
          <p:cNvPr id="2" name="Online Media 1">
            <a:hlinkClick r:id="" action="ppaction://media"/>
            <a:extLst>
              <a:ext uri="{FF2B5EF4-FFF2-40B4-BE49-F238E27FC236}">
                <a16:creationId xmlns:a16="http://schemas.microsoft.com/office/drawing/2014/main" id="{B156E73B-CF67-46F7-EA41-187DF8E7FAB4}"/>
              </a:ext>
            </a:extLst>
          </p:cNvPr>
          <p:cNvPicPr>
            <a:picLocks noRot="1" noChangeAspect="1"/>
          </p:cNvPicPr>
          <p:nvPr>
            <a:videoFile r:link="rId1"/>
          </p:nvPr>
        </p:nvPicPr>
        <p:blipFill>
          <a:blip r:embed="rId5"/>
          <a:stretch>
            <a:fillRect/>
          </a:stretch>
        </p:blipFill>
        <p:spPr>
          <a:xfrm>
            <a:off x="6878647" y="2023940"/>
            <a:ext cx="4973662" cy="2810119"/>
          </a:xfrm>
          <a:prstGeom prst="rect">
            <a:avLst/>
          </a:prstGeom>
        </p:spPr>
      </p:pic>
      <p:sp>
        <p:nvSpPr>
          <p:cNvPr id="3" name="TextBox 2">
            <a:extLst>
              <a:ext uri="{FF2B5EF4-FFF2-40B4-BE49-F238E27FC236}">
                <a16:creationId xmlns:a16="http://schemas.microsoft.com/office/drawing/2014/main" id="{A3860637-4CD3-B9AF-EC93-59B20D0353C9}"/>
              </a:ext>
            </a:extLst>
          </p:cNvPr>
          <p:cNvSpPr txBox="1"/>
          <p:nvPr/>
        </p:nvSpPr>
        <p:spPr>
          <a:xfrm>
            <a:off x="6981492" y="4986427"/>
            <a:ext cx="4767972" cy="369332"/>
          </a:xfrm>
          <a:prstGeom prst="rect">
            <a:avLst/>
          </a:prstGeom>
          <a:noFill/>
        </p:spPr>
        <p:txBody>
          <a:bodyPr wrap="none" rtlCol="0">
            <a:spAutoFit/>
          </a:bodyPr>
          <a:lstStyle/>
          <a:p>
            <a:r>
              <a:rPr lang="en-US" b="1" dirty="0">
                <a:solidFill>
                  <a:srgbClr val="030303"/>
                </a:solidFill>
                <a:latin typeface="YouTube Sans"/>
                <a:hlinkClick r:id="rId6"/>
              </a:rPr>
              <a:t>M</a:t>
            </a:r>
            <a:r>
              <a:rPr lang="en-US" b="1" i="0" dirty="0">
                <a:solidFill>
                  <a:srgbClr val="030303"/>
                </a:solidFill>
                <a:effectLst/>
                <a:latin typeface="YouTube Sans"/>
                <a:hlinkClick r:id="rId6"/>
              </a:rPr>
              <a:t>odern pantry food waste reduction case study</a:t>
            </a:r>
            <a:endParaRPr lang="en-US" b="1" i="0" dirty="0">
              <a:solidFill>
                <a:srgbClr val="030303"/>
              </a:solidFill>
              <a:effectLst/>
              <a:latin typeface="YouTube Sans"/>
            </a:endParaRPr>
          </a:p>
        </p:txBody>
      </p:sp>
    </p:spTree>
    <p:extLst>
      <p:ext uri="{BB962C8B-B14F-4D97-AF65-F5344CB8AC3E}">
        <p14:creationId xmlns:p14="http://schemas.microsoft.com/office/powerpoint/2010/main" val="1867382546"/>
      </p:ext>
    </p:extLst>
  </p:cSld>
  <p:clrMapOvr>
    <a:masterClrMapping/>
  </p:clrMapOvr>
  <p:timing>
    <p:tnLst>
      <p:par>
        <p:cTn id="1" dur="indefinite" restart="never" nodeType="tmRoot">
          <p:childTnLst>
            <p:video>
              <p:cMediaNode vol="80000">
                <p:cTn id="2" fill="hold" display="0">
                  <p:stCondLst>
                    <p:cond delay="indefinite"/>
                  </p:stCondLst>
                </p:cTn>
                <p:tgtEl>
                  <p:spTgt spid="2"/>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7" name="Google Shape;357;p15"/>
          <p:cNvSpPr txBox="1"/>
          <p:nvPr/>
        </p:nvSpPr>
        <p:spPr>
          <a:xfrm>
            <a:off x="0" y="-111207"/>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800" i="0" u="none" strike="noStrike" cap="none" dirty="0">
                <a:solidFill>
                  <a:schemeClr val="dk1"/>
                </a:solidFill>
                <a:latin typeface="+mj-lt"/>
                <a:ea typeface="Arial"/>
                <a:cs typeface="Arial"/>
                <a:sym typeface="Arial"/>
              </a:rPr>
              <a:t>4.2 Conclusions</a:t>
            </a:r>
            <a:endParaRPr sz="1400" i="0" u="none" strike="noStrike" cap="none" dirty="0">
              <a:solidFill>
                <a:srgbClr val="000000"/>
              </a:solidFill>
              <a:latin typeface="+mj-lt"/>
              <a:ea typeface="Arial"/>
              <a:cs typeface="Arial"/>
              <a:sym typeface="Arial"/>
            </a:endParaRPr>
          </a:p>
        </p:txBody>
      </p:sp>
      <p:sp>
        <p:nvSpPr>
          <p:cNvPr id="358" name="Google Shape;358;p15"/>
          <p:cNvSpPr txBox="1"/>
          <p:nvPr/>
        </p:nvSpPr>
        <p:spPr>
          <a:xfrm>
            <a:off x="183073" y="1168768"/>
            <a:ext cx="11419922" cy="4367059"/>
          </a:xfrm>
          <a:prstGeom prst="rect">
            <a:avLst/>
          </a:prstGeom>
          <a:noFill/>
          <a:ln>
            <a:noFill/>
          </a:ln>
        </p:spPr>
        <p:txBody>
          <a:bodyPr spcFirstLastPara="1" wrap="square" lIns="91425" tIns="45700" rIns="91425" bIns="45700" anchor="t" anchorCtr="0">
            <a:noAutofit/>
          </a:bodyPr>
          <a:lstStyle/>
          <a:p>
            <a:pPr marL="457200" marR="0" lvl="0" indent="-450850" algn="l" rtl="0">
              <a:lnSpc>
                <a:spcPct val="90000"/>
              </a:lnSpc>
              <a:spcBef>
                <a:spcPts val="0"/>
              </a:spcBef>
              <a:spcAft>
                <a:spcPts val="0"/>
              </a:spcAft>
              <a:buClr>
                <a:srgbClr val="303030"/>
              </a:buClr>
              <a:buSzPts val="2120"/>
              <a:buFont typeface="Arial"/>
              <a:buChar char="•"/>
            </a:pPr>
            <a:r>
              <a:rPr lang="en-US" sz="2700" b="0" i="0" u="none" strike="noStrike" cap="none" dirty="0">
                <a:solidFill>
                  <a:srgbClr val="303030"/>
                </a:solidFill>
                <a:ea typeface="Arial"/>
                <a:cs typeface="Arial"/>
                <a:sym typeface="Arial"/>
              </a:rPr>
              <a:t>Operational staff contribute to reduce of the food waste in a pre-service stage by distributing the tasks among the team members and enhance their efforts in particular stages</a:t>
            </a:r>
            <a:endParaRPr sz="1300" b="0" i="0" u="none" strike="noStrike" cap="none" dirty="0">
              <a:solidFill>
                <a:srgbClr val="303030"/>
              </a:solidFill>
              <a:ea typeface="Arial"/>
              <a:cs typeface="Arial"/>
              <a:sym typeface="Arial"/>
            </a:endParaRPr>
          </a:p>
          <a:p>
            <a:pPr marL="457200" marR="0" lvl="0" indent="0" algn="l" rtl="0">
              <a:lnSpc>
                <a:spcPct val="90000"/>
              </a:lnSpc>
              <a:spcBef>
                <a:spcPts val="0"/>
              </a:spcBef>
              <a:spcAft>
                <a:spcPts val="0"/>
              </a:spcAft>
              <a:buClr>
                <a:srgbClr val="000000"/>
              </a:buClr>
              <a:buSzPts val="2800"/>
              <a:buFont typeface="Arial"/>
              <a:buNone/>
            </a:pPr>
            <a:endParaRPr sz="2700" b="0" i="0" u="none" strike="noStrike" cap="none" dirty="0">
              <a:solidFill>
                <a:srgbClr val="303030"/>
              </a:solidFill>
              <a:ea typeface="Arial"/>
              <a:cs typeface="Arial"/>
              <a:sym typeface="Arial"/>
            </a:endParaRPr>
          </a:p>
          <a:p>
            <a:pPr marL="457200" marR="0" lvl="0" indent="-450850" algn="l" rtl="0">
              <a:lnSpc>
                <a:spcPct val="90000"/>
              </a:lnSpc>
              <a:spcBef>
                <a:spcPts val="0"/>
              </a:spcBef>
              <a:spcAft>
                <a:spcPts val="0"/>
              </a:spcAft>
              <a:buClr>
                <a:srgbClr val="303030"/>
              </a:buClr>
              <a:buSzPts val="2120"/>
              <a:buFont typeface="Arial"/>
              <a:buChar char="•"/>
            </a:pPr>
            <a:r>
              <a:rPr lang="en-US" sz="2700" b="0" i="0" u="none" strike="noStrike" cap="none" dirty="0">
                <a:solidFill>
                  <a:srgbClr val="303030"/>
                </a:solidFill>
                <a:ea typeface="Arial"/>
                <a:cs typeface="Arial"/>
                <a:sym typeface="Arial"/>
              </a:rPr>
              <a:t>Operational staff can contribute to the FWM by getting involved in stock management, order planning, </a:t>
            </a:r>
            <a:r>
              <a:rPr lang="en-US" sz="2700" b="0" i="0" u="none" strike="noStrike" cap="none" dirty="0" err="1">
                <a:solidFill>
                  <a:srgbClr val="303030"/>
                </a:solidFill>
                <a:ea typeface="Arial"/>
                <a:cs typeface="Arial"/>
                <a:sym typeface="Arial"/>
              </a:rPr>
              <a:t>organising</a:t>
            </a:r>
            <a:r>
              <a:rPr lang="en-US" sz="2700" b="0" i="0" u="none" strike="noStrike" cap="none" dirty="0">
                <a:solidFill>
                  <a:srgbClr val="303030"/>
                </a:solidFill>
                <a:ea typeface="Arial"/>
                <a:cs typeface="Arial"/>
                <a:sym typeface="Arial"/>
              </a:rPr>
              <a:t> the storage and staff training</a:t>
            </a:r>
            <a:endParaRPr sz="1300" b="0" i="0" u="none" strike="noStrike" cap="none" dirty="0">
              <a:solidFill>
                <a:srgbClr val="303030"/>
              </a:solidFill>
              <a:ea typeface="Arial"/>
              <a:cs typeface="Arial"/>
              <a:sym typeface="Arial"/>
            </a:endParaRPr>
          </a:p>
          <a:p>
            <a:pPr marL="457200" marR="0" lvl="0" indent="-316230" algn="l" rtl="0">
              <a:lnSpc>
                <a:spcPct val="90000"/>
              </a:lnSpc>
              <a:spcBef>
                <a:spcPts val="0"/>
              </a:spcBef>
              <a:spcAft>
                <a:spcPts val="0"/>
              </a:spcAft>
              <a:buClr>
                <a:srgbClr val="7F7F7F"/>
              </a:buClr>
              <a:buSzPts val="2220"/>
              <a:buFont typeface="Arial"/>
              <a:buNone/>
            </a:pPr>
            <a:endParaRPr sz="2700" b="0" i="0" u="none" strike="noStrike" cap="none" dirty="0">
              <a:solidFill>
                <a:srgbClr val="303030"/>
              </a:solidFill>
              <a:ea typeface="Arial"/>
              <a:cs typeface="Arial"/>
              <a:sym typeface="Arial"/>
            </a:endParaRPr>
          </a:p>
          <a:p>
            <a:pPr marL="457200" marR="0" lvl="0" indent="-450850" algn="l" rtl="0">
              <a:lnSpc>
                <a:spcPct val="90000"/>
              </a:lnSpc>
              <a:spcBef>
                <a:spcPts val="0"/>
              </a:spcBef>
              <a:spcAft>
                <a:spcPts val="0"/>
              </a:spcAft>
              <a:buClr>
                <a:srgbClr val="303030"/>
              </a:buClr>
              <a:buSzPts val="2120"/>
              <a:buFont typeface="Arial"/>
              <a:buChar char="•"/>
            </a:pPr>
            <a:r>
              <a:rPr lang="en-US" sz="2700" b="0" i="0" u="none" strike="noStrike" cap="none" dirty="0">
                <a:solidFill>
                  <a:srgbClr val="303030"/>
                </a:solidFill>
                <a:ea typeface="Arial"/>
                <a:cs typeface="Arial"/>
                <a:sym typeface="Arial"/>
              </a:rPr>
              <a:t>Regular recording the results of the common efforts helps to plan the actions to be taken further.</a:t>
            </a:r>
            <a:endParaRPr sz="1300" b="0" i="0" u="none" strike="noStrike" cap="none" dirty="0">
              <a:solidFill>
                <a:srgbClr val="303030"/>
              </a:solidFill>
              <a:ea typeface="Arial"/>
              <a:cs typeface="Arial"/>
              <a:sym typeface="Arial"/>
            </a:endParaRPr>
          </a:p>
          <a:p>
            <a:pPr marL="457200" marR="0" lvl="0" indent="0" algn="l" rtl="0">
              <a:lnSpc>
                <a:spcPct val="90000"/>
              </a:lnSpc>
              <a:spcBef>
                <a:spcPts val="0"/>
              </a:spcBef>
              <a:spcAft>
                <a:spcPts val="0"/>
              </a:spcAft>
              <a:buClr>
                <a:srgbClr val="000000"/>
              </a:buClr>
              <a:buSzPts val="2800"/>
              <a:buFont typeface="Arial"/>
              <a:buNone/>
            </a:pPr>
            <a:endParaRPr sz="2700" b="0" i="0" u="none" strike="noStrike" cap="none" dirty="0">
              <a:solidFill>
                <a:srgbClr val="303030"/>
              </a:solidFill>
              <a:ea typeface="Arial"/>
              <a:cs typeface="Arial"/>
              <a:sym typeface="Arial"/>
            </a:endParaRPr>
          </a:p>
        </p:txBody>
      </p:sp>
    </p:spTree>
    <p:extLst>
      <p:ext uri="{BB962C8B-B14F-4D97-AF65-F5344CB8AC3E}">
        <p14:creationId xmlns:p14="http://schemas.microsoft.com/office/powerpoint/2010/main" val="2209073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646DF-7BB0-DA43-6B09-22EE5ACF605A}"/>
              </a:ext>
            </a:extLst>
          </p:cNvPr>
          <p:cNvSpPr>
            <a:spLocks noGrp="1"/>
          </p:cNvSpPr>
          <p:nvPr>
            <p:ph type="title"/>
          </p:nvPr>
        </p:nvSpPr>
        <p:spPr>
          <a:xfrm>
            <a:off x="0" y="129118"/>
            <a:ext cx="11602995" cy="744007"/>
          </a:xfrm>
        </p:spPr>
        <p:txBody>
          <a:bodyPr>
            <a:normAutofit/>
          </a:bodyPr>
          <a:lstStyle/>
          <a:p>
            <a:r>
              <a:rPr lang="en-US" dirty="0"/>
              <a:t>Unit Aims &amp; Competences</a:t>
            </a:r>
          </a:p>
        </p:txBody>
      </p:sp>
      <p:sp>
        <p:nvSpPr>
          <p:cNvPr id="3" name="Content Placeholder 2">
            <a:extLst>
              <a:ext uri="{FF2B5EF4-FFF2-40B4-BE49-F238E27FC236}">
                <a16:creationId xmlns:a16="http://schemas.microsoft.com/office/drawing/2014/main" id="{7224D650-56D5-064C-3762-5F309373B4CC}"/>
              </a:ext>
            </a:extLst>
          </p:cNvPr>
          <p:cNvSpPr>
            <a:spLocks noGrp="1"/>
          </p:cNvSpPr>
          <p:nvPr>
            <p:ph idx="1"/>
          </p:nvPr>
        </p:nvSpPr>
        <p:spPr>
          <a:xfrm>
            <a:off x="713580" y="1070833"/>
            <a:ext cx="10764839" cy="5184775"/>
          </a:xfrm>
        </p:spPr>
        <p:txBody>
          <a:bodyPr/>
          <a:lstStyle/>
          <a:p>
            <a:r>
              <a:rPr lang="en-US" dirty="0"/>
              <a:t>This module contains 4 distinct units – all within this presentation</a:t>
            </a:r>
          </a:p>
          <a:p>
            <a:r>
              <a:rPr lang="en-US" dirty="0"/>
              <a:t>The units and their competences are as follows: </a:t>
            </a:r>
          </a:p>
          <a:p>
            <a:pPr marL="0" indent="0">
              <a:buNone/>
            </a:pPr>
            <a:endParaRPr lang="en-US" dirty="0"/>
          </a:p>
          <a:p>
            <a:pPr marL="0" indent="0">
              <a:buNone/>
            </a:pPr>
            <a:endParaRPr lang="en-US" dirty="0"/>
          </a:p>
        </p:txBody>
      </p:sp>
      <p:graphicFrame>
        <p:nvGraphicFramePr>
          <p:cNvPr id="4" name="Table 4">
            <a:extLst>
              <a:ext uri="{FF2B5EF4-FFF2-40B4-BE49-F238E27FC236}">
                <a16:creationId xmlns:a16="http://schemas.microsoft.com/office/drawing/2014/main" id="{2371F526-CCB1-4340-D171-7882A7EC19D1}"/>
              </a:ext>
            </a:extLst>
          </p:cNvPr>
          <p:cNvGraphicFramePr>
            <a:graphicFrameLocks noGrp="1"/>
          </p:cNvGraphicFramePr>
          <p:nvPr>
            <p:extLst>
              <p:ext uri="{D42A27DB-BD31-4B8C-83A1-F6EECF244321}">
                <p14:modId xmlns:p14="http://schemas.microsoft.com/office/powerpoint/2010/main" val="3081265391"/>
              </p:ext>
            </p:extLst>
          </p:nvPr>
        </p:nvGraphicFramePr>
        <p:xfrm>
          <a:off x="220361" y="2232248"/>
          <a:ext cx="11751276" cy="3860485"/>
        </p:xfrm>
        <a:graphic>
          <a:graphicData uri="http://schemas.openxmlformats.org/drawingml/2006/table">
            <a:tbl>
              <a:tblPr firstRow="1" bandRow="1">
                <a:tableStyleId>{5C22544A-7EE6-4342-B048-85BDC9FD1C3A}</a:tableStyleId>
              </a:tblPr>
              <a:tblGrid>
                <a:gridCol w="2937819">
                  <a:extLst>
                    <a:ext uri="{9D8B030D-6E8A-4147-A177-3AD203B41FA5}">
                      <a16:colId xmlns:a16="http://schemas.microsoft.com/office/drawing/2014/main" val="3963981191"/>
                    </a:ext>
                  </a:extLst>
                </a:gridCol>
                <a:gridCol w="2937819">
                  <a:extLst>
                    <a:ext uri="{9D8B030D-6E8A-4147-A177-3AD203B41FA5}">
                      <a16:colId xmlns:a16="http://schemas.microsoft.com/office/drawing/2014/main" val="3748613876"/>
                    </a:ext>
                  </a:extLst>
                </a:gridCol>
                <a:gridCol w="2937819">
                  <a:extLst>
                    <a:ext uri="{9D8B030D-6E8A-4147-A177-3AD203B41FA5}">
                      <a16:colId xmlns:a16="http://schemas.microsoft.com/office/drawing/2014/main" val="3693206112"/>
                    </a:ext>
                  </a:extLst>
                </a:gridCol>
                <a:gridCol w="2937819">
                  <a:extLst>
                    <a:ext uri="{9D8B030D-6E8A-4147-A177-3AD203B41FA5}">
                      <a16:colId xmlns:a16="http://schemas.microsoft.com/office/drawing/2014/main" val="2343605543"/>
                    </a:ext>
                  </a:extLst>
                </a:gridCol>
              </a:tblGrid>
              <a:tr h="857531">
                <a:tc>
                  <a:txBody>
                    <a:bodyPr/>
                    <a:lstStyle/>
                    <a:p>
                      <a:r>
                        <a:rPr lang="en-US" sz="1400" dirty="0"/>
                        <a:t>4.1 Pre-service stage &amp; staff involvement</a:t>
                      </a:r>
                    </a:p>
                  </a:txBody>
                  <a:tcPr/>
                </a:tc>
                <a:tc>
                  <a:txBody>
                    <a:bodyPr/>
                    <a:lstStyle/>
                    <a:p>
                      <a:r>
                        <a:rPr lang="en-US" sz="1400" dirty="0"/>
                        <a:t>4.2 Pre-service stage and Operations involvement</a:t>
                      </a:r>
                    </a:p>
                  </a:txBody>
                  <a:tcPr/>
                </a:tc>
                <a:tc>
                  <a:txBody>
                    <a:bodyPr/>
                    <a:lstStyle/>
                    <a:p>
                      <a:r>
                        <a:rPr lang="en-US" sz="1400" dirty="0"/>
                        <a:t>4.3 Post-service stage Operations &amp; Staff involvement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4.4 Service staff involvement to reduce food waste: pre and post-service stages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p>
                  </a:txBody>
                  <a:tcPr/>
                </a:tc>
                <a:extLst>
                  <a:ext uri="{0D108BD9-81ED-4DB2-BD59-A6C34878D82A}">
                    <a16:rowId xmlns:a16="http://schemas.microsoft.com/office/drawing/2014/main" val="1959774765"/>
                  </a:ext>
                </a:extLst>
              </a:tr>
              <a:tr h="2915605">
                <a:tc>
                  <a:txBody>
                    <a:bodyPr/>
                    <a:lstStyle/>
                    <a:p>
                      <a:r>
                        <a:rPr lang="en-US" sz="1400" dirty="0"/>
                        <a:t>To </a:t>
                      </a:r>
                      <a:r>
                        <a:rPr lang="en-US" sz="1400" dirty="0" err="1"/>
                        <a:t>recognise</a:t>
                      </a:r>
                      <a:r>
                        <a:rPr lang="en-US" sz="1400" dirty="0"/>
                        <a:t> stages of food waste in pre-service</a:t>
                      </a:r>
                    </a:p>
                    <a:p>
                      <a:endParaRPr lang="en-US" sz="1400" dirty="0"/>
                    </a:p>
                    <a:p>
                      <a:r>
                        <a:rPr lang="en-US" sz="1400" dirty="0"/>
                        <a:t>To identify and plan actions and tasks to reduce food waste at the kitchen level</a:t>
                      </a:r>
                    </a:p>
                    <a:p>
                      <a:endParaRPr lang="en-US" sz="1400" dirty="0"/>
                    </a:p>
                    <a:p>
                      <a:r>
                        <a:rPr lang="en-US" sz="1400" dirty="0"/>
                        <a:t>To identify internal and apply external examples of good practices</a:t>
                      </a:r>
                    </a:p>
                    <a:p>
                      <a:endParaRPr lang="en-US" sz="1400" dirty="0"/>
                    </a:p>
                  </a:txBody>
                  <a:tcPr/>
                </a:tc>
                <a:tc>
                  <a:txBody>
                    <a:bodyPr/>
                    <a:lstStyle/>
                    <a:p>
                      <a:r>
                        <a:rPr lang="en-US" sz="1400" dirty="0"/>
                        <a:t>To </a:t>
                      </a:r>
                      <a:r>
                        <a:rPr lang="en-US" sz="1400" dirty="0" err="1"/>
                        <a:t>recognise</a:t>
                      </a:r>
                      <a:r>
                        <a:rPr lang="en-US" sz="1400" dirty="0"/>
                        <a:t> stages of food waste in pre-service</a:t>
                      </a:r>
                    </a:p>
                    <a:p>
                      <a:endParaRPr lang="en-US" sz="1400" dirty="0"/>
                    </a:p>
                    <a:p>
                      <a:r>
                        <a:rPr lang="en-US" sz="1400" dirty="0"/>
                        <a:t>To identify and plan actions and tasks to reduce food waste at the operational level</a:t>
                      </a:r>
                    </a:p>
                    <a:p>
                      <a:endParaRPr lang="en-US" sz="1400" dirty="0"/>
                    </a:p>
                    <a:p>
                      <a:r>
                        <a:rPr lang="en-US" sz="1400" dirty="0"/>
                        <a:t>To identify internal and apply external examples of good practices</a:t>
                      </a:r>
                    </a:p>
                    <a:p>
                      <a:endParaRPr lang="en-US" sz="1400" dirty="0"/>
                    </a:p>
                  </a:txBody>
                  <a:tcPr/>
                </a:tc>
                <a:tc>
                  <a:txBody>
                    <a:bodyPr/>
                    <a:lstStyle/>
                    <a:p>
                      <a:r>
                        <a:rPr lang="en-US" sz="1400" dirty="0"/>
                        <a:t>Identify stages of food waste in post-service</a:t>
                      </a:r>
                    </a:p>
                    <a:p>
                      <a:endParaRPr lang="en-US" sz="1400" dirty="0"/>
                    </a:p>
                    <a:p>
                      <a:r>
                        <a:rPr lang="en-US" sz="1400" dirty="0"/>
                        <a:t>Plan the actions of operation and kitchen staff to reduce food waste in post service stage</a:t>
                      </a:r>
                    </a:p>
                    <a:p>
                      <a:endParaRPr lang="en-US" sz="1400" dirty="0"/>
                    </a:p>
                    <a:p>
                      <a:r>
                        <a:rPr lang="en-US" sz="1400" dirty="0"/>
                        <a:t>Identify internal and apply external examples of the good practices</a:t>
                      </a:r>
                    </a:p>
                    <a:p>
                      <a:endParaRPr lang="en-US" sz="1400" dirty="0"/>
                    </a:p>
                  </a:txBody>
                  <a:tcPr/>
                </a:tc>
                <a:tc>
                  <a:txBody>
                    <a:bodyPr/>
                    <a:lstStyle/>
                    <a:p>
                      <a:r>
                        <a:rPr lang="en-US" sz="1400" dirty="0"/>
                        <a:t>To identify tasks and opportunities service staff can implement to reduce food waste pre and post service</a:t>
                      </a:r>
                    </a:p>
                    <a:p>
                      <a:endParaRPr lang="en-US" sz="1400" dirty="0"/>
                    </a:p>
                    <a:p>
                      <a:r>
                        <a:rPr lang="en-US" sz="1400" dirty="0"/>
                        <a:t>To understand the importance of engaging customers to reduce food waste </a:t>
                      </a:r>
                    </a:p>
                    <a:p>
                      <a:endParaRPr lang="en-US" sz="1400" dirty="0"/>
                    </a:p>
                    <a:p>
                      <a:r>
                        <a:rPr lang="en-US" sz="1400" dirty="0"/>
                        <a:t>To understand the importance of service staff working as a team with the rest of the business in reducing food waste. </a:t>
                      </a:r>
                    </a:p>
                    <a:p>
                      <a:endParaRPr lang="en-US" sz="1400" dirty="0"/>
                    </a:p>
                  </a:txBody>
                  <a:tcPr/>
                </a:tc>
                <a:extLst>
                  <a:ext uri="{0D108BD9-81ED-4DB2-BD59-A6C34878D82A}">
                    <a16:rowId xmlns:a16="http://schemas.microsoft.com/office/drawing/2014/main" val="2534200427"/>
                  </a:ext>
                </a:extLst>
              </a:tr>
            </a:tbl>
          </a:graphicData>
        </a:graphic>
      </p:graphicFrame>
    </p:spTree>
    <p:extLst>
      <p:ext uri="{BB962C8B-B14F-4D97-AF65-F5344CB8AC3E}">
        <p14:creationId xmlns:p14="http://schemas.microsoft.com/office/powerpoint/2010/main" val="42893352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Google Shape;99;p69" descr="A group of people eating food&#10;&#10;Description automatically generated with low confidence"/>
          <p:cNvPicPr preferRelativeResize="0"/>
          <p:nvPr/>
        </p:nvPicPr>
        <p:blipFill rotWithShape="1">
          <a:blip r:embed="rId3">
            <a:alphaModFix amt="50000"/>
          </a:blip>
          <a:srcRect/>
          <a:stretch/>
        </p:blipFill>
        <p:spPr>
          <a:xfrm>
            <a:off x="0" y="0"/>
            <a:ext cx="12192000" cy="6857999"/>
          </a:xfrm>
          <a:prstGeom prst="rect">
            <a:avLst/>
          </a:prstGeom>
          <a:noFill/>
          <a:ln>
            <a:noFill/>
          </a:ln>
        </p:spPr>
      </p:pic>
      <p:sp>
        <p:nvSpPr>
          <p:cNvPr id="101" name="Google Shape;101;p69"/>
          <p:cNvSpPr txBox="1"/>
          <p:nvPr/>
        </p:nvSpPr>
        <p:spPr>
          <a:xfrm>
            <a:off x="91094" y="-54140"/>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800" i="0" u="none" strike="noStrike" cap="none" dirty="0">
                <a:solidFill>
                  <a:schemeClr val="dk1"/>
                </a:solidFill>
                <a:latin typeface="+mj-lt"/>
                <a:ea typeface="Arial"/>
                <a:cs typeface="Arial"/>
                <a:sym typeface="Arial"/>
              </a:rPr>
              <a:t>4.3 Unit Contents</a:t>
            </a:r>
            <a:endParaRPr sz="1400" i="0" u="none" strike="noStrike" cap="none" dirty="0">
              <a:solidFill>
                <a:srgbClr val="000000"/>
              </a:solidFill>
              <a:latin typeface="+mj-lt"/>
              <a:ea typeface="Arial"/>
              <a:cs typeface="Arial"/>
              <a:sym typeface="Arial"/>
            </a:endParaRPr>
          </a:p>
        </p:txBody>
      </p:sp>
      <p:sp>
        <p:nvSpPr>
          <p:cNvPr id="102" name="Google Shape;102;p69"/>
          <p:cNvSpPr/>
          <p:nvPr/>
        </p:nvSpPr>
        <p:spPr>
          <a:xfrm>
            <a:off x="296388" y="1140434"/>
            <a:ext cx="11553742" cy="4945800"/>
          </a:xfrm>
          <a:prstGeom prst="roundRect">
            <a:avLst>
              <a:gd name="adj" fmla="val 16667"/>
            </a:avLst>
          </a:prstGeom>
          <a:solidFill>
            <a:schemeClr val="accent1">
              <a:alpha val="80784"/>
            </a:schemeClr>
          </a:solidFill>
          <a:ln w="12700" cap="flat" cmpd="sng">
            <a:solidFill>
              <a:srgbClr val="809C4E"/>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19050" algn="l" rtl="0">
              <a:lnSpc>
                <a:spcPct val="100000"/>
              </a:lnSpc>
              <a:spcBef>
                <a:spcPts val="0"/>
              </a:spcBef>
              <a:spcAft>
                <a:spcPts val="0"/>
              </a:spcAft>
              <a:buClr>
                <a:schemeClr val="dk1"/>
              </a:buClr>
              <a:buSzPts val="4800"/>
              <a:buFont typeface="Arial"/>
              <a:buNone/>
            </a:pPr>
            <a:endParaRPr sz="3000" b="1" i="0" u="none" strike="noStrike" cap="none" dirty="0">
              <a:solidFill>
                <a:schemeClr val="bg1"/>
              </a:solidFill>
              <a:ea typeface="Arial"/>
              <a:cs typeface="Arial"/>
              <a:sym typeface="Arial"/>
            </a:endParaRPr>
          </a:p>
          <a:p>
            <a:pPr marL="285750" marR="0" lvl="0" indent="19050" algn="l" rtl="0">
              <a:lnSpc>
                <a:spcPct val="100000"/>
              </a:lnSpc>
              <a:spcBef>
                <a:spcPts val="0"/>
              </a:spcBef>
              <a:spcAft>
                <a:spcPts val="0"/>
              </a:spcAft>
              <a:buClr>
                <a:schemeClr val="dk1"/>
              </a:buClr>
              <a:buSzPts val="4800"/>
              <a:buFont typeface="Arial"/>
              <a:buNone/>
            </a:pPr>
            <a:endParaRPr sz="3000" b="1" i="0" u="none" strike="noStrike" cap="none" dirty="0">
              <a:solidFill>
                <a:schemeClr val="bg1"/>
              </a:solidFill>
              <a:ea typeface="Arial"/>
              <a:cs typeface="Arial"/>
              <a:sym typeface="Arial"/>
            </a:endParaRPr>
          </a:p>
          <a:p>
            <a:pPr marL="285750" marR="0" lvl="0" indent="19050" algn="l" rtl="0">
              <a:lnSpc>
                <a:spcPct val="100000"/>
              </a:lnSpc>
              <a:spcBef>
                <a:spcPts val="0"/>
              </a:spcBef>
              <a:spcAft>
                <a:spcPts val="0"/>
              </a:spcAft>
              <a:buClr>
                <a:schemeClr val="dk1"/>
              </a:buClr>
              <a:buSzPts val="4800"/>
              <a:buFont typeface="Arial"/>
              <a:buNone/>
            </a:pPr>
            <a:endParaRPr sz="3000" b="1" i="0" u="none" strike="noStrike" cap="none" dirty="0">
              <a:solidFill>
                <a:schemeClr val="bg1"/>
              </a:solidFill>
              <a:ea typeface="Arial"/>
              <a:cs typeface="Arial"/>
              <a:sym typeface="Arial"/>
            </a:endParaRPr>
          </a:p>
          <a:p>
            <a:pPr marL="285750" marR="0" lvl="0" indent="19050" algn="l" rtl="0">
              <a:lnSpc>
                <a:spcPct val="100000"/>
              </a:lnSpc>
              <a:spcBef>
                <a:spcPts val="0"/>
              </a:spcBef>
              <a:spcAft>
                <a:spcPts val="0"/>
              </a:spcAft>
              <a:buClr>
                <a:schemeClr val="dk1"/>
              </a:buClr>
              <a:buSzPts val="4800"/>
              <a:buFont typeface="Arial"/>
              <a:buNone/>
            </a:pPr>
            <a:endParaRPr sz="3000" b="1" i="0" u="none" strike="noStrike" cap="none" dirty="0">
              <a:solidFill>
                <a:schemeClr val="bg1"/>
              </a:solidFill>
              <a:ea typeface="Arial"/>
              <a:cs typeface="Arial"/>
              <a:sym typeface="Arial"/>
            </a:endParaRPr>
          </a:p>
          <a:p>
            <a:pPr marL="457200" marR="0" lvl="0" indent="-412750" algn="l" rtl="0">
              <a:lnSpc>
                <a:spcPct val="100000"/>
              </a:lnSpc>
              <a:spcBef>
                <a:spcPts val="0"/>
              </a:spcBef>
              <a:spcAft>
                <a:spcPts val="0"/>
              </a:spcAft>
              <a:buClr>
                <a:schemeClr val="dk1"/>
              </a:buClr>
              <a:buSzPts val="2900"/>
              <a:buFont typeface="Arial"/>
              <a:buChar char="●"/>
            </a:pPr>
            <a:r>
              <a:rPr lang="en-US" sz="2900" b="1" dirty="0">
                <a:solidFill>
                  <a:schemeClr val="bg1"/>
                </a:solidFill>
              </a:rPr>
              <a:t>T</a:t>
            </a:r>
            <a:r>
              <a:rPr lang="en-US" sz="2900" b="1" i="0" u="none" strike="noStrike" cap="none" dirty="0">
                <a:solidFill>
                  <a:schemeClr val="bg1"/>
                </a:solidFill>
                <a:ea typeface="Arial"/>
                <a:cs typeface="Arial"/>
                <a:sym typeface="Arial"/>
              </a:rPr>
              <a:t>racking the </a:t>
            </a:r>
            <a:r>
              <a:rPr lang="en-US" sz="2900" b="1" dirty="0">
                <a:solidFill>
                  <a:schemeClr val="bg1"/>
                </a:solidFill>
              </a:rPr>
              <a:t>food choices of customers</a:t>
            </a:r>
            <a:endParaRPr sz="2900" b="0" i="0" u="none" strike="noStrike" cap="none" dirty="0">
              <a:solidFill>
                <a:schemeClr val="bg1"/>
              </a:solidFill>
              <a:ea typeface="Arial"/>
              <a:cs typeface="Arial"/>
              <a:sym typeface="Arial"/>
            </a:endParaRPr>
          </a:p>
          <a:p>
            <a:pPr marL="285750" marR="0" lvl="0" indent="0" algn="l" rtl="0">
              <a:lnSpc>
                <a:spcPct val="100000"/>
              </a:lnSpc>
              <a:spcBef>
                <a:spcPts val="0"/>
              </a:spcBef>
              <a:spcAft>
                <a:spcPts val="0"/>
              </a:spcAft>
              <a:buClr>
                <a:schemeClr val="dk1"/>
              </a:buClr>
              <a:buSzPts val="3200"/>
              <a:buFont typeface="Arial"/>
              <a:buNone/>
            </a:pPr>
            <a:endParaRPr sz="1700" b="1" i="0" u="none" strike="noStrike" cap="none" dirty="0">
              <a:solidFill>
                <a:schemeClr val="bg1"/>
              </a:solidFill>
              <a:ea typeface="Arial"/>
              <a:cs typeface="Arial"/>
              <a:sym typeface="Arial"/>
            </a:endParaRPr>
          </a:p>
          <a:p>
            <a:pPr marL="457200" marR="0" lvl="0" indent="-412750" algn="l" rtl="0">
              <a:lnSpc>
                <a:spcPct val="100000"/>
              </a:lnSpc>
              <a:spcBef>
                <a:spcPts val="0"/>
              </a:spcBef>
              <a:spcAft>
                <a:spcPts val="0"/>
              </a:spcAft>
              <a:buClr>
                <a:schemeClr val="dk1"/>
              </a:buClr>
              <a:buSzPts val="2900"/>
              <a:buFont typeface="Arial"/>
              <a:buChar char="●"/>
            </a:pPr>
            <a:r>
              <a:rPr lang="en-US" sz="2900" b="1" i="0" u="none" strike="noStrike" cap="none" dirty="0">
                <a:solidFill>
                  <a:schemeClr val="bg1"/>
                </a:solidFill>
                <a:ea typeface="Arial"/>
                <a:cs typeface="Arial"/>
                <a:sym typeface="Arial"/>
              </a:rPr>
              <a:t>Monitoring post-service food waste</a:t>
            </a:r>
            <a:endParaRPr sz="2900" b="0" i="0" u="none" strike="noStrike" cap="none" dirty="0">
              <a:solidFill>
                <a:schemeClr val="bg1"/>
              </a:solidFill>
              <a:ea typeface="Arial"/>
              <a:cs typeface="Arial"/>
              <a:sym typeface="Arial"/>
            </a:endParaRPr>
          </a:p>
          <a:p>
            <a:pPr marL="285750" marR="0" lvl="0" indent="19050" algn="l" rtl="0">
              <a:lnSpc>
                <a:spcPct val="100000"/>
              </a:lnSpc>
              <a:spcBef>
                <a:spcPts val="0"/>
              </a:spcBef>
              <a:spcAft>
                <a:spcPts val="0"/>
              </a:spcAft>
              <a:buClr>
                <a:schemeClr val="dk1"/>
              </a:buClr>
              <a:buSzPts val="4800"/>
              <a:buFont typeface="Arial"/>
              <a:buNone/>
            </a:pPr>
            <a:endParaRPr sz="1800" b="1" i="0" u="none" strike="noStrike" cap="none" dirty="0">
              <a:solidFill>
                <a:schemeClr val="bg1"/>
              </a:solidFill>
              <a:ea typeface="Arial"/>
              <a:cs typeface="Arial"/>
              <a:sym typeface="Arial"/>
            </a:endParaRPr>
          </a:p>
          <a:p>
            <a:pPr marL="457200" marR="0" lvl="0" indent="-412750" algn="l" rtl="0">
              <a:lnSpc>
                <a:spcPct val="100000"/>
              </a:lnSpc>
              <a:spcBef>
                <a:spcPts val="0"/>
              </a:spcBef>
              <a:spcAft>
                <a:spcPts val="0"/>
              </a:spcAft>
              <a:buClr>
                <a:schemeClr val="dk1"/>
              </a:buClr>
              <a:buSzPts val="2900"/>
              <a:buFont typeface="Arial"/>
              <a:buChar char="●"/>
            </a:pPr>
            <a:r>
              <a:rPr lang="en-US" sz="2900" b="1" i="0" u="none" strike="noStrike" cap="none" dirty="0">
                <a:solidFill>
                  <a:schemeClr val="bg1"/>
                </a:solidFill>
                <a:ea typeface="Arial"/>
                <a:cs typeface="Arial"/>
                <a:sym typeface="Arial"/>
              </a:rPr>
              <a:t>Post-service food waste reduction based on monitoring results</a:t>
            </a:r>
            <a:endParaRPr sz="2900" b="0" i="0" u="none" strike="noStrike" cap="none" dirty="0">
              <a:solidFill>
                <a:schemeClr val="bg1"/>
              </a:solidFil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1700" b="1" i="0" u="none" strike="noStrike" cap="none" dirty="0">
              <a:solidFill>
                <a:schemeClr val="bg1"/>
              </a:solidFill>
              <a:ea typeface="Arial"/>
              <a:cs typeface="Arial"/>
              <a:sym typeface="Arial"/>
            </a:endParaRPr>
          </a:p>
          <a:p>
            <a:pPr marL="457200" marR="0" lvl="0" indent="-412750" algn="l" rtl="0">
              <a:lnSpc>
                <a:spcPct val="100000"/>
              </a:lnSpc>
              <a:spcBef>
                <a:spcPts val="0"/>
              </a:spcBef>
              <a:spcAft>
                <a:spcPts val="0"/>
              </a:spcAft>
              <a:buClr>
                <a:schemeClr val="dk1"/>
              </a:buClr>
              <a:buSzPts val="2900"/>
              <a:buFont typeface="Arial"/>
              <a:buChar char="●"/>
            </a:pPr>
            <a:r>
              <a:rPr lang="en-US" sz="2900" b="1" i="0" u="none" strike="noStrike" cap="none" dirty="0">
                <a:solidFill>
                  <a:schemeClr val="bg1"/>
                </a:solidFill>
                <a:ea typeface="Arial"/>
                <a:cs typeface="Arial"/>
                <a:sym typeface="Arial"/>
              </a:rPr>
              <a:t>Ways to use food waste purposely </a:t>
            </a:r>
            <a:endParaRPr sz="2900" b="0" i="0" u="none" strike="noStrike" cap="none" dirty="0">
              <a:solidFill>
                <a:schemeClr val="bg1"/>
              </a:solidFil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100" b="0" i="0" u="none" strike="noStrike" cap="none" dirty="0">
              <a:solidFill>
                <a:schemeClr val="bg1"/>
              </a:solidFil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100" b="0" i="0" u="none" strike="noStrike" cap="none" dirty="0">
              <a:solidFill>
                <a:schemeClr val="bg1"/>
              </a:solidFill>
              <a:ea typeface="Arial"/>
              <a:cs typeface="Arial"/>
              <a:sym typeface="Arial"/>
            </a:endParaRPr>
          </a:p>
          <a:p>
            <a:pPr marL="0" marR="0" lvl="0" indent="0" algn="l" rtl="0">
              <a:lnSpc>
                <a:spcPct val="100000"/>
              </a:lnSpc>
              <a:spcBef>
                <a:spcPts val="0"/>
              </a:spcBef>
              <a:spcAft>
                <a:spcPts val="0"/>
              </a:spcAft>
              <a:buClr>
                <a:srgbClr val="000000"/>
              </a:buClr>
              <a:buSzPts val="4800"/>
              <a:buFont typeface="Arial"/>
              <a:buNone/>
            </a:pPr>
            <a:endParaRPr sz="4600" b="1" i="0" u="none" strike="noStrike" cap="none" dirty="0">
              <a:solidFill>
                <a:schemeClr val="bg1"/>
              </a:solidFill>
              <a:ea typeface="Arial"/>
              <a:cs typeface="Arial"/>
              <a:sym typeface="Arial"/>
            </a:endParaRPr>
          </a:p>
          <a:p>
            <a:pPr marL="0" marR="0" lvl="0" indent="0" algn="ctr" rtl="0">
              <a:lnSpc>
                <a:spcPct val="100000"/>
              </a:lnSpc>
              <a:spcBef>
                <a:spcPts val="0"/>
              </a:spcBef>
              <a:spcAft>
                <a:spcPts val="0"/>
              </a:spcAft>
              <a:buClr>
                <a:srgbClr val="000000"/>
              </a:buClr>
              <a:buSzPts val="4800"/>
              <a:buFont typeface="Arial"/>
              <a:buNone/>
            </a:pPr>
            <a:endParaRPr sz="4600" b="0" i="0" u="none" strike="noStrike" cap="none" dirty="0">
              <a:solidFill>
                <a:schemeClr val="bg1"/>
              </a:solidFill>
              <a:ea typeface="Arial"/>
              <a:cs typeface="Arial"/>
              <a:sym typeface="Arial"/>
            </a:endParaRPr>
          </a:p>
        </p:txBody>
      </p:sp>
    </p:spTree>
    <p:extLst>
      <p:ext uri="{BB962C8B-B14F-4D97-AF65-F5344CB8AC3E}">
        <p14:creationId xmlns:p14="http://schemas.microsoft.com/office/powerpoint/2010/main" val="26289286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p70"/>
          <p:cNvPicPr preferRelativeResize="0"/>
          <p:nvPr/>
        </p:nvPicPr>
        <p:blipFill rotWithShape="1">
          <a:blip r:embed="rId3">
            <a:alphaModFix/>
          </a:blip>
          <a:srcRect/>
          <a:stretch/>
        </p:blipFill>
        <p:spPr>
          <a:xfrm>
            <a:off x="-1" y="0"/>
            <a:ext cx="12202357" cy="6858000"/>
          </a:xfrm>
          <a:prstGeom prst="rect">
            <a:avLst/>
          </a:prstGeom>
          <a:noFill/>
          <a:ln>
            <a:noFill/>
          </a:ln>
        </p:spPr>
      </p:pic>
      <p:sp>
        <p:nvSpPr>
          <p:cNvPr id="109" name="Google Shape;109;p70"/>
          <p:cNvSpPr/>
          <p:nvPr/>
        </p:nvSpPr>
        <p:spPr>
          <a:xfrm>
            <a:off x="2415655" y="0"/>
            <a:ext cx="9786702" cy="6858000"/>
          </a:xfrm>
          <a:prstGeom prst="parallelogram">
            <a:avLst>
              <a:gd name="adj" fmla="val 21956"/>
            </a:avLst>
          </a:prstGeom>
          <a:solidFill>
            <a:srgbClr val="8CBC34">
              <a:alpha val="90980"/>
            </a:srgbClr>
          </a:solidFill>
          <a:ln w="12700" cap="flat" cmpd="sng">
            <a:solidFill>
              <a:srgbClr val="809C4E"/>
            </a:solidFill>
            <a:prstDash val="solid"/>
            <a:miter lim="800000"/>
            <a:headEnd type="none" w="sm" len="sm"/>
            <a:tailEnd type="none" w="sm" len="sm"/>
          </a:ln>
          <a:effectLst>
            <a:outerShdw blurRad="50800" dist="38100" dir="10800000" algn="r"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0" name="Google Shape;110;p70"/>
          <p:cNvSpPr/>
          <p:nvPr/>
        </p:nvSpPr>
        <p:spPr>
          <a:xfrm>
            <a:off x="3701846" y="-7280"/>
            <a:ext cx="8490154" cy="910224"/>
          </a:xfrm>
          <a:prstGeom prst="parallelogram">
            <a:avLst>
              <a:gd name="adj" fmla="val 18836"/>
            </a:avLst>
          </a:prstGeom>
          <a:solidFill>
            <a:schemeClr val="lt1"/>
          </a:solidFill>
          <a:ln>
            <a:noFill/>
          </a:ln>
          <a:effectLst>
            <a:outerShdw blurRad="50800" dist="38100" dir="8100000" algn="tr"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1" name="Google Shape;111;p70"/>
          <p:cNvSpPr txBox="1"/>
          <p:nvPr/>
        </p:nvSpPr>
        <p:spPr>
          <a:xfrm>
            <a:off x="3880720" y="39397"/>
            <a:ext cx="8821500" cy="816900"/>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3600"/>
              <a:buFont typeface="Arial"/>
              <a:buNone/>
            </a:pPr>
            <a:r>
              <a:rPr lang="en-US" sz="3600" b="1" u="none" strike="noStrike" cap="none">
                <a:solidFill>
                  <a:schemeClr val="dk1"/>
                </a:solidFill>
                <a:latin typeface="Arial"/>
                <a:ea typeface="Arial"/>
                <a:cs typeface="Arial"/>
                <a:sym typeface="Arial"/>
              </a:rPr>
              <a:t>Introduction to the topic</a:t>
            </a:r>
            <a:endParaRPr sz="3600" b="0" u="none" strike="noStrike" cap="none">
              <a:solidFill>
                <a:srgbClr val="000000"/>
              </a:solidFill>
              <a:latin typeface="Arial"/>
              <a:ea typeface="Arial"/>
              <a:cs typeface="Arial"/>
              <a:sym typeface="Arial"/>
            </a:endParaRPr>
          </a:p>
        </p:txBody>
      </p:sp>
      <p:sp>
        <p:nvSpPr>
          <p:cNvPr id="112" name="Google Shape;112;p70"/>
          <p:cNvSpPr txBox="1"/>
          <p:nvPr/>
        </p:nvSpPr>
        <p:spPr>
          <a:xfrm>
            <a:off x="3714850" y="1068200"/>
            <a:ext cx="7188300" cy="701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3600"/>
              <a:buFont typeface="Arial"/>
              <a:buNone/>
            </a:pPr>
            <a:r>
              <a:rPr lang="en-US" sz="2100" b="0" i="0" u="none" strike="noStrike" cap="none" dirty="0">
                <a:solidFill>
                  <a:schemeClr val="dk1"/>
                </a:solidFill>
                <a:latin typeface="Arial"/>
                <a:ea typeface="Arial"/>
                <a:cs typeface="Arial"/>
                <a:sym typeface="Arial"/>
              </a:rPr>
              <a:t>For consumers, the ‘what’ and the ‘why’ have even greater focus than before. They want to know what companies are doing around sustainability, how they’re doing it and the reasons why. </a:t>
            </a:r>
            <a:endParaRPr sz="2100" b="0" i="0" u="none" strike="noStrike" cap="none" dirty="0">
              <a:solidFill>
                <a:schemeClr val="dk1"/>
              </a:solidFill>
              <a:latin typeface="Arial"/>
              <a:ea typeface="Arial"/>
              <a:cs typeface="Arial"/>
              <a:sym typeface="Arial"/>
            </a:endParaRPr>
          </a:p>
          <a:p>
            <a:pPr marL="0" marR="0" lvl="0" indent="0" algn="l" rtl="0">
              <a:lnSpc>
                <a:spcPct val="90000"/>
              </a:lnSpc>
              <a:spcBef>
                <a:spcPts val="0"/>
              </a:spcBef>
              <a:spcAft>
                <a:spcPts val="0"/>
              </a:spcAft>
              <a:buClr>
                <a:srgbClr val="000000"/>
              </a:buClr>
              <a:buSzPts val="3600"/>
              <a:buFont typeface="Arial"/>
              <a:buNone/>
            </a:pPr>
            <a:endParaRPr sz="2100" dirty="0">
              <a:solidFill>
                <a:schemeClr val="dk1"/>
              </a:solidFill>
            </a:endParaRPr>
          </a:p>
          <a:p>
            <a:pPr marL="0" marR="0" lvl="0" indent="0" algn="l" rtl="0">
              <a:lnSpc>
                <a:spcPct val="90000"/>
              </a:lnSpc>
              <a:spcBef>
                <a:spcPts val="0"/>
              </a:spcBef>
              <a:spcAft>
                <a:spcPts val="0"/>
              </a:spcAft>
              <a:buClr>
                <a:srgbClr val="000000"/>
              </a:buClr>
              <a:buSzPts val="3600"/>
              <a:buFont typeface="Arial"/>
              <a:buNone/>
            </a:pPr>
            <a:r>
              <a:rPr lang="en-US" sz="2100" b="0" i="0" u="none" strike="noStrike" cap="none" dirty="0">
                <a:solidFill>
                  <a:schemeClr val="dk1"/>
                </a:solidFill>
                <a:latin typeface="Arial"/>
                <a:ea typeface="Arial"/>
                <a:cs typeface="Arial"/>
                <a:sym typeface="Arial"/>
              </a:rPr>
              <a:t>Clear communication strategies have never been more important to drive engagement, especially ensuring sustainability initiatives aren’t lost in the post-lockdown messages.  </a:t>
            </a:r>
            <a:endParaRPr sz="2100" b="0" i="0" u="none" strike="noStrike" cap="none" dirty="0">
              <a:solidFill>
                <a:schemeClr val="dk1"/>
              </a:solidFill>
              <a:latin typeface="Arial"/>
              <a:ea typeface="Arial"/>
              <a:cs typeface="Arial"/>
              <a:sym typeface="Arial"/>
            </a:endParaRPr>
          </a:p>
          <a:p>
            <a:pPr marL="0" marR="0" lvl="0" indent="0" algn="l" rtl="0">
              <a:lnSpc>
                <a:spcPct val="90000"/>
              </a:lnSpc>
              <a:spcBef>
                <a:spcPts val="0"/>
              </a:spcBef>
              <a:spcAft>
                <a:spcPts val="0"/>
              </a:spcAft>
              <a:buClr>
                <a:srgbClr val="000000"/>
              </a:buClr>
              <a:buSzPts val="2800"/>
              <a:buFont typeface="Arial"/>
              <a:buNone/>
            </a:pPr>
            <a:endParaRPr sz="2100" dirty="0">
              <a:solidFill>
                <a:schemeClr val="dk1"/>
              </a:solidFill>
            </a:endParaRPr>
          </a:p>
          <a:p>
            <a:pPr marL="0" lvl="0" indent="0" algn="l" rtl="0">
              <a:lnSpc>
                <a:spcPct val="90000"/>
              </a:lnSpc>
              <a:spcBef>
                <a:spcPts val="0"/>
              </a:spcBef>
              <a:spcAft>
                <a:spcPts val="0"/>
              </a:spcAft>
              <a:buClr>
                <a:schemeClr val="dk1"/>
              </a:buClr>
              <a:buSzPts val="3200"/>
              <a:buFont typeface="Arial"/>
              <a:buNone/>
            </a:pPr>
            <a:r>
              <a:rPr lang="en-US" sz="2100" dirty="0">
                <a:solidFill>
                  <a:schemeClr val="dk1"/>
                </a:solidFill>
              </a:rPr>
              <a:t>One of the pre-stage motivators for reducing food waste is saving money. Post-stage food waste management highlights the social responsibility of the company and the ways to engage staff and the customer’s efforts towards it.</a:t>
            </a:r>
            <a:endParaRPr sz="2100" dirty="0">
              <a:solidFill>
                <a:schemeClr val="dk1"/>
              </a:solidFill>
            </a:endParaRPr>
          </a:p>
          <a:p>
            <a:pPr marL="0" lvl="0" indent="0" algn="l" rtl="0">
              <a:lnSpc>
                <a:spcPct val="90000"/>
              </a:lnSpc>
              <a:spcBef>
                <a:spcPts val="0"/>
              </a:spcBef>
              <a:spcAft>
                <a:spcPts val="0"/>
              </a:spcAft>
              <a:buClr>
                <a:schemeClr val="dk1"/>
              </a:buClr>
              <a:buSzPts val="3200"/>
              <a:buFont typeface="Arial"/>
              <a:buNone/>
            </a:pPr>
            <a:endParaRPr sz="2100" dirty="0">
              <a:solidFill>
                <a:schemeClr val="dk1"/>
              </a:solidFill>
            </a:endParaRPr>
          </a:p>
          <a:p>
            <a:pPr marL="0" lvl="0" indent="0" algn="l" rtl="0">
              <a:lnSpc>
                <a:spcPct val="90000"/>
              </a:lnSpc>
              <a:spcBef>
                <a:spcPts val="0"/>
              </a:spcBef>
              <a:spcAft>
                <a:spcPts val="0"/>
              </a:spcAft>
              <a:buClr>
                <a:schemeClr val="dk1"/>
              </a:buClr>
              <a:buSzPts val="3200"/>
              <a:buFont typeface="Arial"/>
              <a:buNone/>
            </a:pPr>
            <a:r>
              <a:rPr lang="en-US" sz="2100" dirty="0">
                <a:solidFill>
                  <a:schemeClr val="dk1"/>
                </a:solidFill>
              </a:rPr>
              <a:t>Let’s go through this process step by step! </a:t>
            </a:r>
            <a:endParaRPr sz="2100" dirty="0">
              <a:solidFill>
                <a:schemeClr val="dk1"/>
              </a:solidFill>
            </a:endParaRPr>
          </a:p>
          <a:p>
            <a:pPr marL="0" lvl="0" indent="0" algn="l" rtl="0">
              <a:lnSpc>
                <a:spcPct val="90000"/>
              </a:lnSpc>
              <a:spcBef>
                <a:spcPts val="0"/>
              </a:spcBef>
              <a:spcAft>
                <a:spcPts val="0"/>
              </a:spcAft>
              <a:buClr>
                <a:schemeClr val="dk1"/>
              </a:buClr>
              <a:buSzPts val="3200"/>
              <a:buFont typeface="Arial"/>
              <a:buNone/>
            </a:pPr>
            <a:endParaRPr sz="2100" dirty="0">
              <a:solidFill>
                <a:schemeClr val="dk1"/>
              </a:solidFill>
            </a:endParaRPr>
          </a:p>
          <a:p>
            <a:pPr marL="0" marR="0" lvl="0" indent="0" algn="l" rtl="0">
              <a:lnSpc>
                <a:spcPct val="90000"/>
              </a:lnSpc>
              <a:spcBef>
                <a:spcPts val="0"/>
              </a:spcBef>
              <a:spcAft>
                <a:spcPts val="0"/>
              </a:spcAft>
              <a:buClr>
                <a:srgbClr val="000000"/>
              </a:buClr>
              <a:buSzPts val="2800"/>
              <a:buFont typeface="Arial"/>
              <a:buNone/>
            </a:pPr>
            <a:r>
              <a:rPr lang="en-US" sz="1300" b="0" i="0" u="none" strike="noStrike" cap="none" dirty="0">
                <a:solidFill>
                  <a:schemeClr val="dk1"/>
                </a:solidFill>
                <a:uFill>
                  <a:noFill/>
                </a:uFill>
                <a:latin typeface="Arial"/>
                <a:ea typeface="Arial"/>
                <a:cs typeface="Arial"/>
                <a:sym typeface="Arial"/>
                <a:hlinkClick r:id="rId4">
                  <a:extLst>
                    <a:ext uri="{A12FA001-AC4F-418D-AE19-62706E023703}">
                      <ahyp:hlinkClr xmlns:ahyp="http://schemas.microsoft.com/office/drawing/2018/hyperlinkcolor" val="tx"/>
                    </a:ext>
                  </a:extLst>
                </a:hlinkClick>
              </a:rPr>
              <a:t>Source: </a:t>
            </a:r>
            <a:r>
              <a:rPr lang="en-US" sz="1300" b="0" i="0" u="sng" strike="noStrike" cap="none" dirty="0">
                <a:solidFill>
                  <a:srgbClr val="1155CC"/>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https://www.nestleprofessional.co.uk/news/latest-news/waste-and-sustainability-in-restaurants</a:t>
            </a:r>
            <a:r>
              <a:rPr lang="en-US" sz="1300" b="0" i="0" u="sng" strike="noStrike" cap="none" dirty="0">
                <a:solidFill>
                  <a:srgbClr val="1155CC"/>
                </a:solidFill>
                <a:latin typeface="Arial"/>
                <a:ea typeface="Arial"/>
                <a:cs typeface="Arial"/>
                <a:sym typeface="Arial"/>
              </a:rPr>
              <a:t> </a:t>
            </a:r>
            <a:endParaRPr sz="1300" b="0" i="0" u="sng" strike="noStrike" cap="none" dirty="0">
              <a:solidFill>
                <a:srgbClr val="1155CC"/>
              </a:solidFill>
              <a:latin typeface="Arial"/>
              <a:ea typeface="Arial"/>
              <a:cs typeface="Arial"/>
              <a:sym typeface="Arial"/>
            </a:endParaRPr>
          </a:p>
        </p:txBody>
      </p:sp>
    </p:spTree>
    <p:extLst>
      <p:ext uri="{BB962C8B-B14F-4D97-AF65-F5344CB8AC3E}">
        <p14:creationId xmlns:p14="http://schemas.microsoft.com/office/powerpoint/2010/main" val="11545029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73E72-132B-7399-A560-0D8B9AB35371}"/>
              </a:ext>
            </a:extLst>
          </p:cNvPr>
          <p:cNvSpPr>
            <a:spLocks noGrp="1"/>
          </p:cNvSpPr>
          <p:nvPr>
            <p:ph type="title"/>
          </p:nvPr>
        </p:nvSpPr>
        <p:spPr/>
        <p:txBody>
          <a:bodyPr/>
          <a:lstStyle/>
          <a:p>
            <a:r>
              <a:rPr lang="en-US" dirty="0"/>
              <a:t>4.3 Introduction </a:t>
            </a:r>
          </a:p>
        </p:txBody>
      </p:sp>
      <p:sp>
        <p:nvSpPr>
          <p:cNvPr id="3" name="Content Placeholder 2">
            <a:extLst>
              <a:ext uri="{FF2B5EF4-FFF2-40B4-BE49-F238E27FC236}">
                <a16:creationId xmlns:a16="http://schemas.microsoft.com/office/drawing/2014/main" id="{BCC5BC0E-546A-A790-A4DC-509B69D87166}"/>
              </a:ext>
            </a:extLst>
          </p:cNvPr>
          <p:cNvSpPr>
            <a:spLocks noGrp="1"/>
          </p:cNvSpPr>
          <p:nvPr>
            <p:ph idx="1"/>
          </p:nvPr>
        </p:nvSpPr>
        <p:spPr>
          <a:xfrm>
            <a:off x="695324" y="836612"/>
            <a:ext cx="10764839" cy="5184775"/>
          </a:xfrm>
        </p:spPr>
        <p:txBody>
          <a:bodyPr>
            <a:normAutofit/>
          </a:bodyPr>
          <a:lstStyle/>
          <a:p>
            <a:r>
              <a:rPr lang="en-US" sz="2400" dirty="0"/>
              <a:t>For consumers, the ‘what’ and the ‘why’ have even greater focus than before. They want to know what companies are doing around sustainability, how they’re doing it and the reasons why. </a:t>
            </a:r>
          </a:p>
          <a:p>
            <a:endParaRPr lang="en-US" sz="2400" dirty="0"/>
          </a:p>
          <a:p>
            <a:r>
              <a:rPr lang="en-US" sz="2400" dirty="0"/>
              <a:t>Clear communication strategies have never been more important to drive engagement, especially ensuring sustainability initiatives aren’t lost in the post-lockdown messages.  </a:t>
            </a:r>
          </a:p>
          <a:p>
            <a:endParaRPr lang="en-US" sz="2400" dirty="0"/>
          </a:p>
          <a:p>
            <a:r>
              <a:rPr lang="en-US" sz="2400" dirty="0"/>
              <a:t>One of the pre-stage motivators for reducing food waste is saving money. Post-stage food waste management highlights the social responsibility of the company and the ways to engage staff and the customer’s efforts towards it.</a:t>
            </a:r>
          </a:p>
          <a:p>
            <a:endParaRPr lang="en-US" sz="2400" dirty="0"/>
          </a:p>
          <a:p>
            <a:r>
              <a:rPr lang="en-US" sz="2400" dirty="0"/>
              <a:t>Let’s go through this process step by step! </a:t>
            </a:r>
          </a:p>
          <a:p>
            <a:endParaRPr lang="en-US" sz="2400" dirty="0"/>
          </a:p>
          <a:p>
            <a:endParaRPr lang="en-US" sz="2400" dirty="0"/>
          </a:p>
        </p:txBody>
      </p:sp>
      <p:sp>
        <p:nvSpPr>
          <p:cNvPr id="4" name="TextBox 3">
            <a:extLst>
              <a:ext uri="{FF2B5EF4-FFF2-40B4-BE49-F238E27FC236}">
                <a16:creationId xmlns:a16="http://schemas.microsoft.com/office/drawing/2014/main" id="{AE67EBA7-EFC1-B3B7-B73D-06CF060CF803}"/>
              </a:ext>
            </a:extLst>
          </p:cNvPr>
          <p:cNvSpPr txBox="1"/>
          <p:nvPr/>
        </p:nvSpPr>
        <p:spPr>
          <a:xfrm>
            <a:off x="3156911" y="5898276"/>
            <a:ext cx="5841664" cy="246221"/>
          </a:xfrm>
          <a:prstGeom prst="rect">
            <a:avLst/>
          </a:prstGeom>
          <a:noFill/>
        </p:spPr>
        <p:txBody>
          <a:bodyPr wrap="none" rtlCol="0">
            <a:spAutoFit/>
          </a:bodyPr>
          <a:lstStyle/>
          <a:p>
            <a:pPr marL="0" indent="0">
              <a:buNone/>
            </a:pPr>
            <a:r>
              <a:rPr lang="en-US" sz="1000" b="1" dirty="0">
                <a:solidFill>
                  <a:schemeClr val="tx1"/>
                </a:solidFill>
              </a:rPr>
              <a:t>Source: https://</a:t>
            </a:r>
            <a:r>
              <a:rPr lang="en-US" sz="1000" b="1" dirty="0" err="1">
                <a:solidFill>
                  <a:schemeClr val="tx1"/>
                </a:solidFill>
              </a:rPr>
              <a:t>www.nestleprofessional.co.uk</a:t>
            </a:r>
            <a:r>
              <a:rPr lang="en-US" sz="1000" b="1" dirty="0">
                <a:solidFill>
                  <a:schemeClr val="tx1"/>
                </a:solidFill>
              </a:rPr>
              <a:t>/news/latest-news/waste-and-sustainability-in-restaurants </a:t>
            </a:r>
          </a:p>
        </p:txBody>
      </p:sp>
    </p:spTree>
    <p:extLst>
      <p:ext uri="{BB962C8B-B14F-4D97-AF65-F5344CB8AC3E}">
        <p14:creationId xmlns:p14="http://schemas.microsoft.com/office/powerpoint/2010/main" val="27851779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6"/>
          <p:cNvSpPr txBox="1"/>
          <p:nvPr/>
        </p:nvSpPr>
        <p:spPr>
          <a:xfrm>
            <a:off x="159183" y="6450"/>
            <a:ext cx="11019900" cy="13629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4800"/>
              <a:buFont typeface="Arial"/>
              <a:buNone/>
            </a:pPr>
            <a:r>
              <a:rPr lang="en-US" sz="4400" i="0" u="none" strike="noStrike" cap="none" dirty="0">
                <a:solidFill>
                  <a:srgbClr val="000000"/>
                </a:solidFill>
                <a:latin typeface="+mj-lt"/>
                <a:ea typeface="Arial"/>
                <a:cs typeface="Arial"/>
                <a:sym typeface="Arial"/>
              </a:rPr>
              <a:t>Restaurant food waste </a:t>
            </a:r>
            <a:r>
              <a:rPr lang="en-US" sz="4400" i="0" u="none" strike="noStrike" cap="none" dirty="0">
                <a:solidFill>
                  <a:schemeClr val="dk1"/>
                </a:solidFill>
                <a:latin typeface="+mj-lt"/>
                <a:ea typeface="Arial"/>
                <a:cs typeface="Arial"/>
                <a:sym typeface="Arial"/>
              </a:rPr>
              <a:t>management</a:t>
            </a:r>
            <a:r>
              <a:rPr lang="en-US" sz="4400" i="0" u="none" strike="noStrike" cap="none" dirty="0">
                <a:solidFill>
                  <a:srgbClr val="000000"/>
                </a:solidFill>
                <a:latin typeface="+mj-lt"/>
                <a:ea typeface="Arial"/>
                <a:cs typeface="Arial"/>
                <a:sym typeface="Arial"/>
              </a:rPr>
              <a:t> at the post-service stage</a:t>
            </a:r>
            <a:endParaRPr sz="4400" i="0" u="none" strike="noStrike" cap="none" dirty="0">
              <a:solidFill>
                <a:srgbClr val="000000"/>
              </a:solidFill>
              <a:latin typeface="+mj-lt"/>
              <a:ea typeface="Arial"/>
              <a:cs typeface="Arial"/>
              <a:sym typeface="Arial"/>
            </a:endParaRPr>
          </a:p>
        </p:txBody>
      </p:sp>
      <p:grpSp>
        <p:nvGrpSpPr>
          <p:cNvPr id="119" name="Google Shape;119;p6"/>
          <p:cNvGrpSpPr/>
          <p:nvPr/>
        </p:nvGrpSpPr>
        <p:grpSpPr>
          <a:xfrm>
            <a:off x="1162375" y="1540151"/>
            <a:ext cx="9476793" cy="4279882"/>
            <a:chOff x="425998" y="3"/>
            <a:chExt cx="7803605" cy="5184099"/>
          </a:xfrm>
        </p:grpSpPr>
        <p:sp>
          <p:nvSpPr>
            <p:cNvPr id="120" name="Google Shape;120;p6"/>
            <p:cNvSpPr/>
            <p:nvPr/>
          </p:nvSpPr>
          <p:spPr>
            <a:xfrm>
              <a:off x="425998" y="3"/>
              <a:ext cx="3609483" cy="1091111"/>
            </a:xfrm>
            <a:prstGeom prst="roundRect">
              <a:avLst>
                <a:gd name="adj" fmla="val 10000"/>
              </a:avLst>
            </a:prstGeom>
            <a:solidFill>
              <a:srgbClr val="92D050"/>
            </a:solidFill>
            <a:ln w="25400" cap="flat" cmpd="sng">
              <a:solidFill>
                <a:srgbClr val="4A86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a:p>
          </p:txBody>
        </p:sp>
        <p:sp>
          <p:nvSpPr>
            <p:cNvPr id="121" name="Google Shape;121;p6"/>
            <p:cNvSpPr txBox="1"/>
            <p:nvPr/>
          </p:nvSpPr>
          <p:spPr>
            <a:xfrm>
              <a:off x="457956" y="31961"/>
              <a:ext cx="3545700" cy="1027200"/>
            </a:xfrm>
            <a:prstGeom prst="rect">
              <a:avLst/>
            </a:prstGeom>
            <a:noFill/>
            <a:ln w="9525" cap="flat" cmpd="sng">
              <a:solidFill>
                <a:srgbClr val="4A86E8"/>
              </a:solidFill>
              <a:prstDash val="solid"/>
              <a:round/>
              <a:headEnd type="none" w="sm" len="sm"/>
              <a:tailEnd type="none" w="sm" len="sm"/>
            </a:ln>
          </p:spPr>
          <p:txBody>
            <a:bodyPr spcFirstLastPara="1" wrap="square" lIns="66675" tIns="44450" rIns="66675" bIns="44450" anchor="ctr" anchorCtr="0">
              <a:noAutofit/>
            </a:bodyPr>
            <a:lstStyle/>
            <a:p>
              <a:pPr marL="0" marR="0" lvl="0" indent="0" algn="ctr" rtl="0">
                <a:lnSpc>
                  <a:spcPct val="90000"/>
                </a:lnSpc>
                <a:spcBef>
                  <a:spcPts val="0"/>
                </a:spcBef>
                <a:spcAft>
                  <a:spcPts val="0"/>
                </a:spcAft>
                <a:buClr>
                  <a:srgbClr val="000000"/>
                </a:buClr>
                <a:buSzPts val="3500"/>
                <a:buFont typeface="Arial"/>
                <a:buNone/>
              </a:pPr>
              <a:r>
                <a:rPr lang="en-US" sz="2800" b="1" i="0" u="none" strike="noStrike" cap="none">
                  <a:solidFill>
                    <a:schemeClr val="dk1"/>
                  </a:solidFill>
                </a:rPr>
                <a:t>Operational level</a:t>
              </a:r>
              <a:endParaRPr sz="2800" b="1" i="0" u="none" strike="noStrike" cap="none">
                <a:solidFill>
                  <a:schemeClr val="dk1"/>
                </a:solidFill>
              </a:endParaRPr>
            </a:p>
          </p:txBody>
        </p:sp>
        <p:sp>
          <p:nvSpPr>
            <p:cNvPr id="122" name="Google Shape;122;p6"/>
            <p:cNvSpPr/>
            <p:nvPr/>
          </p:nvSpPr>
          <p:spPr>
            <a:xfrm>
              <a:off x="786946" y="1091115"/>
              <a:ext cx="400272" cy="819653"/>
            </a:xfrm>
            <a:custGeom>
              <a:avLst/>
              <a:gdLst/>
              <a:ahLst/>
              <a:cxnLst/>
              <a:rect l="l" t="t" r="r" b="b"/>
              <a:pathLst>
                <a:path w="120000" h="120000" extrusionOk="0">
                  <a:moveTo>
                    <a:pt x="0" y="0"/>
                  </a:moveTo>
                  <a:lnTo>
                    <a:pt x="0" y="120000"/>
                  </a:lnTo>
                  <a:lnTo>
                    <a:pt x="120000" y="120000"/>
                  </a:lnTo>
                </a:path>
              </a:pathLst>
            </a:custGeom>
            <a:noFill/>
            <a:ln w="25400" cap="flat" cmpd="sng">
              <a:solidFill>
                <a:srgbClr val="4A86E8"/>
              </a:solidFill>
              <a:prstDash val="solid"/>
              <a:round/>
              <a:headEnd type="none" w="sm" len="sm"/>
              <a:tailEnd type="none" w="sm" len="sm"/>
            </a:ln>
          </p:spPr>
        </p:sp>
        <p:sp>
          <p:nvSpPr>
            <p:cNvPr id="123" name="Google Shape;123;p6"/>
            <p:cNvSpPr/>
            <p:nvPr/>
          </p:nvSpPr>
          <p:spPr>
            <a:xfrm>
              <a:off x="1187218" y="1365213"/>
              <a:ext cx="2432340" cy="1091111"/>
            </a:xfrm>
            <a:prstGeom prst="roundRect">
              <a:avLst>
                <a:gd name="adj" fmla="val 10000"/>
              </a:avLst>
            </a:prstGeom>
            <a:solidFill>
              <a:schemeClr val="lt1">
                <a:alpha val="89803"/>
              </a:schemeClr>
            </a:solidFill>
            <a:ln w="25400" cap="flat" cmpd="sng">
              <a:solidFill>
                <a:srgbClr val="4A86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a:p>
          </p:txBody>
        </p:sp>
        <p:sp>
          <p:nvSpPr>
            <p:cNvPr id="124" name="Google Shape;124;p6"/>
            <p:cNvSpPr txBox="1"/>
            <p:nvPr/>
          </p:nvSpPr>
          <p:spPr>
            <a:xfrm>
              <a:off x="1219176" y="1397171"/>
              <a:ext cx="2368424" cy="1027195"/>
            </a:xfrm>
            <a:prstGeom prst="rect">
              <a:avLst/>
            </a:prstGeom>
            <a:noFill/>
            <a:ln w="9525" cap="flat" cmpd="sng">
              <a:solidFill>
                <a:srgbClr val="4A86E8"/>
              </a:solidFill>
              <a:prstDash val="solid"/>
              <a:round/>
              <a:headEnd type="none" w="sm" len="sm"/>
              <a:tailEnd type="none" w="sm" len="sm"/>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US" sz="2400" b="0" i="0" u="none" strike="noStrike" cap="none">
                  <a:solidFill>
                    <a:srgbClr val="000000"/>
                  </a:solidFill>
                  <a:latin typeface="Arial"/>
                  <a:ea typeface="Arial"/>
                  <a:cs typeface="Arial"/>
                  <a:sym typeface="Arial"/>
                </a:rPr>
                <a:t>Record waste</a:t>
              </a:r>
              <a:endParaRPr sz="2400" b="0" i="0" u="none" strike="noStrike" cap="none">
                <a:solidFill>
                  <a:srgbClr val="000000"/>
                </a:solidFill>
                <a:latin typeface="Arial"/>
                <a:ea typeface="Arial"/>
                <a:cs typeface="Arial"/>
                <a:sym typeface="Arial"/>
              </a:endParaRPr>
            </a:p>
          </p:txBody>
        </p:sp>
        <p:sp>
          <p:nvSpPr>
            <p:cNvPr id="125" name="Google Shape;125;p6"/>
            <p:cNvSpPr/>
            <p:nvPr/>
          </p:nvSpPr>
          <p:spPr>
            <a:xfrm>
              <a:off x="786946" y="1091115"/>
              <a:ext cx="400272" cy="2183542"/>
            </a:xfrm>
            <a:custGeom>
              <a:avLst/>
              <a:gdLst/>
              <a:ahLst/>
              <a:cxnLst/>
              <a:rect l="l" t="t" r="r" b="b"/>
              <a:pathLst>
                <a:path w="120000" h="120000" extrusionOk="0">
                  <a:moveTo>
                    <a:pt x="0" y="0"/>
                  </a:moveTo>
                  <a:lnTo>
                    <a:pt x="0" y="120000"/>
                  </a:lnTo>
                  <a:lnTo>
                    <a:pt x="120000" y="120000"/>
                  </a:lnTo>
                </a:path>
              </a:pathLst>
            </a:custGeom>
            <a:noFill/>
            <a:ln w="25400" cap="flat" cmpd="sng">
              <a:solidFill>
                <a:srgbClr val="4A86E8"/>
              </a:solidFill>
              <a:prstDash val="solid"/>
              <a:round/>
              <a:headEnd type="none" w="sm" len="sm"/>
              <a:tailEnd type="none" w="sm" len="sm"/>
            </a:ln>
          </p:spPr>
        </p:sp>
        <p:sp>
          <p:nvSpPr>
            <p:cNvPr id="126" name="Google Shape;126;p6"/>
            <p:cNvSpPr/>
            <p:nvPr/>
          </p:nvSpPr>
          <p:spPr>
            <a:xfrm>
              <a:off x="1187218" y="2729102"/>
              <a:ext cx="2374712" cy="1091111"/>
            </a:xfrm>
            <a:prstGeom prst="roundRect">
              <a:avLst>
                <a:gd name="adj" fmla="val 10000"/>
              </a:avLst>
            </a:prstGeom>
            <a:solidFill>
              <a:schemeClr val="lt1">
                <a:alpha val="89803"/>
              </a:schemeClr>
            </a:solidFill>
            <a:ln w="25400" cap="flat" cmpd="sng">
              <a:solidFill>
                <a:srgbClr val="4A86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a:p>
          </p:txBody>
        </p:sp>
        <p:sp>
          <p:nvSpPr>
            <p:cNvPr id="127" name="Google Shape;127;p6"/>
            <p:cNvSpPr txBox="1"/>
            <p:nvPr/>
          </p:nvSpPr>
          <p:spPr>
            <a:xfrm>
              <a:off x="1219176" y="2761060"/>
              <a:ext cx="2310796" cy="1027195"/>
            </a:xfrm>
            <a:prstGeom prst="rect">
              <a:avLst/>
            </a:prstGeom>
            <a:noFill/>
            <a:ln w="9525" cap="flat" cmpd="sng">
              <a:solidFill>
                <a:srgbClr val="4A86E8"/>
              </a:solidFill>
              <a:prstDash val="solid"/>
              <a:round/>
              <a:headEnd type="none" w="sm" len="sm"/>
              <a:tailEnd type="none" w="sm" len="sm"/>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US" sz="2400" b="0" i="0" u="none" strike="noStrike" cap="none">
                  <a:solidFill>
                    <a:srgbClr val="000000"/>
                  </a:solidFill>
                  <a:latin typeface="Arial"/>
                  <a:ea typeface="Arial"/>
                  <a:cs typeface="Arial"/>
                  <a:sym typeface="Arial"/>
                </a:rPr>
                <a:t>Offer choice</a:t>
              </a:r>
              <a:endParaRPr sz="1600"/>
            </a:p>
          </p:txBody>
        </p:sp>
        <p:sp>
          <p:nvSpPr>
            <p:cNvPr id="128" name="Google Shape;128;p6"/>
            <p:cNvSpPr/>
            <p:nvPr/>
          </p:nvSpPr>
          <p:spPr>
            <a:xfrm>
              <a:off x="786946" y="1091115"/>
              <a:ext cx="400272" cy="3547432"/>
            </a:xfrm>
            <a:custGeom>
              <a:avLst/>
              <a:gdLst/>
              <a:ahLst/>
              <a:cxnLst/>
              <a:rect l="l" t="t" r="r" b="b"/>
              <a:pathLst>
                <a:path w="120000" h="120000" extrusionOk="0">
                  <a:moveTo>
                    <a:pt x="0" y="0"/>
                  </a:moveTo>
                  <a:lnTo>
                    <a:pt x="0" y="120000"/>
                  </a:lnTo>
                  <a:lnTo>
                    <a:pt x="120000" y="120000"/>
                  </a:lnTo>
                </a:path>
              </a:pathLst>
            </a:custGeom>
            <a:noFill/>
            <a:ln w="25400" cap="flat" cmpd="sng">
              <a:solidFill>
                <a:srgbClr val="4A86E8"/>
              </a:solidFill>
              <a:prstDash val="solid"/>
              <a:round/>
              <a:headEnd type="none" w="sm" len="sm"/>
              <a:tailEnd type="none" w="sm" len="sm"/>
            </a:ln>
          </p:spPr>
        </p:sp>
        <p:sp>
          <p:nvSpPr>
            <p:cNvPr id="129" name="Google Shape;129;p6"/>
            <p:cNvSpPr/>
            <p:nvPr/>
          </p:nvSpPr>
          <p:spPr>
            <a:xfrm>
              <a:off x="1187218" y="4092991"/>
              <a:ext cx="2369195" cy="1091111"/>
            </a:xfrm>
            <a:prstGeom prst="roundRect">
              <a:avLst>
                <a:gd name="adj" fmla="val 10000"/>
              </a:avLst>
            </a:prstGeom>
            <a:solidFill>
              <a:schemeClr val="lt1">
                <a:alpha val="89803"/>
              </a:schemeClr>
            </a:solidFill>
            <a:ln w="25400" cap="flat" cmpd="sng">
              <a:solidFill>
                <a:srgbClr val="4A86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a:p>
          </p:txBody>
        </p:sp>
        <p:sp>
          <p:nvSpPr>
            <p:cNvPr id="130" name="Google Shape;130;p6"/>
            <p:cNvSpPr txBox="1"/>
            <p:nvPr/>
          </p:nvSpPr>
          <p:spPr>
            <a:xfrm>
              <a:off x="1219176" y="4124949"/>
              <a:ext cx="2305279" cy="1027195"/>
            </a:xfrm>
            <a:prstGeom prst="rect">
              <a:avLst/>
            </a:prstGeom>
            <a:noFill/>
            <a:ln w="9525" cap="flat" cmpd="sng">
              <a:solidFill>
                <a:srgbClr val="4A86E8"/>
              </a:solidFill>
              <a:prstDash val="solid"/>
              <a:round/>
              <a:headEnd type="none" w="sm" len="sm"/>
              <a:tailEnd type="none" w="sm" len="sm"/>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US" sz="2400" b="0" i="0" u="none" strike="noStrike" cap="none">
                  <a:solidFill>
                    <a:srgbClr val="000000"/>
                  </a:solidFill>
                  <a:latin typeface="Arial"/>
                  <a:ea typeface="Arial"/>
                  <a:cs typeface="Arial"/>
                  <a:sym typeface="Arial"/>
                </a:rPr>
                <a:t>Apply zero waste practices</a:t>
              </a:r>
              <a:endParaRPr sz="2400" b="0" i="0" u="none" strike="noStrike" cap="none">
                <a:solidFill>
                  <a:srgbClr val="000000"/>
                </a:solidFill>
                <a:latin typeface="Arial"/>
                <a:ea typeface="Arial"/>
                <a:cs typeface="Arial"/>
                <a:sym typeface="Arial"/>
              </a:endParaRPr>
            </a:p>
          </p:txBody>
        </p:sp>
        <p:sp>
          <p:nvSpPr>
            <p:cNvPr id="131" name="Google Shape;131;p6"/>
            <p:cNvSpPr/>
            <p:nvPr/>
          </p:nvSpPr>
          <p:spPr>
            <a:xfrm>
              <a:off x="4620360" y="1324"/>
              <a:ext cx="3609243" cy="1091111"/>
            </a:xfrm>
            <a:prstGeom prst="roundRect">
              <a:avLst>
                <a:gd name="adj" fmla="val 10000"/>
              </a:avLst>
            </a:prstGeom>
            <a:solidFill>
              <a:srgbClr val="00B0F0"/>
            </a:solidFill>
            <a:ln w="25400" cap="flat" cmpd="sng">
              <a:solidFill>
                <a:srgbClr val="4A86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a:p>
          </p:txBody>
        </p:sp>
        <p:sp>
          <p:nvSpPr>
            <p:cNvPr id="132" name="Google Shape;132;p6"/>
            <p:cNvSpPr txBox="1"/>
            <p:nvPr/>
          </p:nvSpPr>
          <p:spPr>
            <a:xfrm>
              <a:off x="4652318" y="33282"/>
              <a:ext cx="3545327" cy="1027195"/>
            </a:xfrm>
            <a:prstGeom prst="rect">
              <a:avLst/>
            </a:prstGeom>
            <a:solidFill>
              <a:srgbClr val="7030A0"/>
            </a:solidFill>
            <a:ln w="9525" cap="flat" cmpd="sng">
              <a:solidFill>
                <a:srgbClr val="4A86E8"/>
              </a:solidFill>
              <a:prstDash val="solid"/>
              <a:round/>
              <a:headEnd type="none" w="sm" len="sm"/>
              <a:tailEnd type="none" w="sm" len="sm"/>
            </a:ln>
          </p:spPr>
          <p:txBody>
            <a:bodyPr spcFirstLastPara="1" wrap="square" lIns="66675" tIns="44450" rIns="66675" bIns="44450" anchor="ctr" anchorCtr="0">
              <a:noAutofit/>
            </a:bodyPr>
            <a:lstStyle/>
            <a:p>
              <a:pPr marL="0" marR="0" lvl="0" indent="0" algn="ctr" rtl="0">
                <a:lnSpc>
                  <a:spcPct val="90000"/>
                </a:lnSpc>
                <a:spcBef>
                  <a:spcPts val="0"/>
                </a:spcBef>
                <a:spcAft>
                  <a:spcPts val="0"/>
                </a:spcAft>
                <a:buClr>
                  <a:srgbClr val="000000"/>
                </a:buClr>
                <a:buSzPts val="3500"/>
                <a:buFont typeface="Arial"/>
                <a:buNone/>
              </a:pPr>
              <a:r>
                <a:rPr lang="en-US" sz="2800" b="1" i="0" u="none" strike="noStrike" cap="none" dirty="0">
                  <a:solidFill>
                    <a:schemeClr val="dk1"/>
                  </a:solidFill>
                </a:rPr>
                <a:t>Kitchen level</a:t>
              </a:r>
              <a:endParaRPr sz="2800" b="1" i="0" u="none" strike="noStrike" cap="none" dirty="0">
                <a:solidFill>
                  <a:schemeClr val="dk1"/>
                </a:solidFill>
              </a:endParaRPr>
            </a:p>
          </p:txBody>
        </p:sp>
        <p:sp>
          <p:nvSpPr>
            <p:cNvPr id="133" name="Google Shape;133;p6"/>
            <p:cNvSpPr/>
            <p:nvPr/>
          </p:nvSpPr>
          <p:spPr>
            <a:xfrm>
              <a:off x="4981285" y="1092435"/>
              <a:ext cx="360924" cy="818333"/>
            </a:xfrm>
            <a:custGeom>
              <a:avLst/>
              <a:gdLst/>
              <a:ahLst/>
              <a:cxnLst/>
              <a:rect l="l" t="t" r="r" b="b"/>
              <a:pathLst>
                <a:path w="120000" h="120000" extrusionOk="0">
                  <a:moveTo>
                    <a:pt x="0" y="0"/>
                  </a:moveTo>
                  <a:lnTo>
                    <a:pt x="0" y="120000"/>
                  </a:lnTo>
                  <a:lnTo>
                    <a:pt x="120000" y="120000"/>
                  </a:lnTo>
                </a:path>
              </a:pathLst>
            </a:custGeom>
            <a:noFill/>
            <a:ln w="25400" cap="flat" cmpd="sng">
              <a:solidFill>
                <a:srgbClr val="4A86E8"/>
              </a:solidFill>
              <a:prstDash val="solid"/>
              <a:round/>
              <a:headEnd type="none" w="sm" len="sm"/>
              <a:tailEnd type="none" w="sm" len="sm"/>
            </a:ln>
          </p:spPr>
        </p:sp>
        <p:sp>
          <p:nvSpPr>
            <p:cNvPr id="134" name="Google Shape;134;p6"/>
            <p:cNvSpPr/>
            <p:nvPr/>
          </p:nvSpPr>
          <p:spPr>
            <a:xfrm>
              <a:off x="5342209" y="1365213"/>
              <a:ext cx="1745778" cy="1091111"/>
            </a:xfrm>
            <a:prstGeom prst="roundRect">
              <a:avLst>
                <a:gd name="adj" fmla="val 10000"/>
              </a:avLst>
            </a:prstGeom>
            <a:solidFill>
              <a:schemeClr val="lt1">
                <a:alpha val="89803"/>
              </a:schemeClr>
            </a:solidFill>
            <a:ln w="25400" cap="flat" cmpd="sng">
              <a:solidFill>
                <a:srgbClr val="4A86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a:p>
          </p:txBody>
        </p:sp>
        <p:sp>
          <p:nvSpPr>
            <p:cNvPr id="135" name="Google Shape;135;p6"/>
            <p:cNvSpPr txBox="1"/>
            <p:nvPr/>
          </p:nvSpPr>
          <p:spPr>
            <a:xfrm>
              <a:off x="5374167" y="1397171"/>
              <a:ext cx="1681862" cy="1027195"/>
            </a:xfrm>
            <a:prstGeom prst="rect">
              <a:avLst/>
            </a:prstGeom>
            <a:noFill/>
            <a:ln w="9525" cap="flat" cmpd="sng">
              <a:solidFill>
                <a:srgbClr val="4A86E8"/>
              </a:solidFill>
              <a:prstDash val="solid"/>
              <a:round/>
              <a:headEnd type="none" w="sm" len="sm"/>
              <a:tailEnd type="none" w="sm" len="sm"/>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US" sz="2400" b="0" i="0" u="none" strike="noStrike" cap="none">
                  <a:solidFill>
                    <a:srgbClr val="000000"/>
                  </a:solidFill>
                  <a:latin typeface="Arial"/>
                  <a:ea typeface="Arial"/>
                  <a:cs typeface="Arial"/>
                  <a:sym typeface="Arial"/>
                </a:rPr>
                <a:t>Track c</a:t>
              </a:r>
              <a:r>
                <a:rPr lang="en-US" sz="2400"/>
                <a:t>ustomer</a:t>
              </a:r>
              <a:r>
                <a:rPr lang="en-US" sz="2400" b="0" i="0" u="none" strike="noStrike" cap="none">
                  <a:solidFill>
                    <a:srgbClr val="000000"/>
                  </a:solidFill>
                  <a:latin typeface="Arial"/>
                  <a:ea typeface="Arial"/>
                  <a:cs typeface="Arial"/>
                  <a:sym typeface="Arial"/>
                </a:rPr>
                <a:t> flow</a:t>
              </a:r>
              <a:endParaRPr sz="2400" b="0" i="0" u="none" strike="noStrike" cap="none">
                <a:solidFill>
                  <a:srgbClr val="000000"/>
                </a:solidFill>
                <a:latin typeface="Arial"/>
                <a:ea typeface="Arial"/>
                <a:cs typeface="Arial"/>
                <a:sym typeface="Arial"/>
              </a:endParaRPr>
            </a:p>
          </p:txBody>
        </p:sp>
        <p:sp>
          <p:nvSpPr>
            <p:cNvPr id="136" name="Google Shape;136;p6"/>
            <p:cNvSpPr/>
            <p:nvPr/>
          </p:nvSpPr>
          <p:spPr>
            <a:xfrm>
              <a:off x="4981285" y="1092435"/>
              <a:ext cx="360924" cy="2182222"/>
            </a:xfrm>
            <a:custGeom>
              <a:avLst/>
              <a:gdLst/>
              <a:ahLst/>
              <a:cxnLst/>
              <a:rect l="l" t="t" r="r" b="b"/>
              <a:pathLst>
                <a:path w="120000" h="120000" extrusionOk="0">
                  <a:moveTo>
                    <a:pt x="0" y="0"/>
                  </a:moveTo>
                  <a:lnTo>
                    <a:pt x="0" y="120000"/>
                  </a:lnTo>
                  <a:lnTo>
                    <a:pt x="120000" y="120000"/>
                  </a:lnTo>
                </a:path>
              </a:pathLst>
            </a:custGeom>
            <a:noFill/>
            <a:ln w="25400" cap="flat" cmpd="sng">
              <a:solidFill>
                <a:srgbClr val="4A86E8"/>
              </a:solidFill>
              <a:prstDash val="solid"/>
              <a:round/>
              <a:headEnd type="none" w="sm" len="sm"/>
              <a:tailEnd type="none" w="sm" len="sm"/>
            </a:ln>
          </p:spPr>
        </p:sp>
        <p:sp>
          <p:nvSpPr>
            <p:cNvPr id="137" name="Google Shape;137;p6"/>
            <p:cNvSpPr/>
            <p:nvPr/>
          </p:nvSpPr>
          <p:spPr>
            <a:xfrm>
              <a:off x="5342209" y="2729102"/>
              <a:ext cx="1745778" cy="1091111"/>
            </a:xfrm>
            <a:prstGeom prst="roundRect">
              <a:avLst>
                <a:gd name="adj" fmla="val 10000"/>
              </a:avLst>
            </a:prstGeom>
            <a:solidFill>
              <a:schemeClr val="lt1">
                <a:alpha val="89803"/>
              </a:schemeClr>
            </a:solidFill>
            <a:ln w="25400" cap="flat" cmpd="sng">
              <a:solidFill>
                <a:srgbClr val="4A86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a:p>
          </p:txBody>
        </p:sp>
        <p:sp>
          <p:nvSpPr>
            <p:cNvPr id="138" name="Google Shape;138;p6"/>
            <p:cNvSpPr txBox="1"/>
            <p:nvPr/>
          </p:nvSpPr>
          <p:spPr>
            <a:xfrm>
              <a:off x="5374167" y="2761060"/>
              <a:ext cx="1681862" cy="1027195"/>
            </a:xfrm>
            <a:prstGeom prst="rect">
              <a:avLst/>
            </a:prstGeom>
            <a:noFill/>
            <a:ln w="9525" cap="flat" cmpd="sng">
              <a:solidFill>
                <a:srgbClr val="4A86E8"/>
              </a:solidFill>
              <a:prstDash val="solid"/>
              <a:round/>
              <a:headEnd type="none" w="sm" len="sm"/>
              <a:tailEnd type="none" w="sm" len="sm"/>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000000"/>
                </a:buClr>
                <a:buSzPts val="2500"/>
                <a:buFont typeface="Arial"/>
                <a:buNone/>
              </a:pPr>
              <a:r>
                <a:rPr lang="en-US" sz="2400" b="0" i="0" u="none" strike="noStrike" cap="none">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Track dish orders</a:t>
              </a:r>
              <a:endParaRPr sz="24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6679106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4" name="Google Shape;144;p76"/>
          <p:cNvSpPr txBox="1"/>
          <p:nvPr/>
        </p:nvSpPr>
        <p:spPr>
          <a:xfrm>
            <a:off x="356550" y="0"/>
            <a:ext cx="5434200" cy="11346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4000"/>
              <a:buFont typeface="Arial"/>
              <a:buNone/>
            </a:pPr>
            <a:r>
              <a:rPr lang="en-US" sz="4400" i="0" u="none" strike="noStrike" cap="none" dirty="0">
                <a:solidFill>
                  <a:schemeClr val="dk1"/>
                </a:solidFill>
                <a:latin typeface="+mj-lt"/>
                <a:ea typeface="Arial"/>
                <a:cs typeface="Arial"/>
                <a:sym typeface="Arial"/>
              </a:rPr>
              <a:t>Track the </a:t>
            </a:r>
            <a:r>
              <a:rPr lang="en-US" sz="4400" dirty="0">
                <a:solidFill>
                  <a:schemeClr val="dk1"/>
                </a:solidFill>
                <a:latin typeface="+mj-lt"/>
              </a:rPr>
              <a:t>demand</a:t>
            </a:r>
            <a:endParaRPr sz="4400" i="0" u="none" strike="noStrike" cap="none" dirty="0">
              <a:solidFill>
                <a:schemeClr val="dk1"/>
              </a:solidFill>
              <a:latin typeface="+mj-lt"/>
              <a:ea typeface="Arial"/>
              <a:cs typeface="Arial"/>
              <a:sym typeface="Arial"/>
            </a:endParaRPr>
          </a:p>
        </p:txBody>
      </p:sp>
      <p:sp>
        <p:nvSpPr>
          <p:cNvPr id="145" name="Google Shape;145;p76"/>
          <p:cNvSpPr txBox="1"/>
          <p:nvPr/>
        </p:nvSpPr>
        <p:spPr>
          <a:xfrm>
            <a:off x="190200" y="1525325"/>
            <a:ext cx="6408308" cy="5094600"/>
          </a:xfrm>
          <a:prstGeom prst="rect">
            <a:avLst/>
          </a:prstGeom>
          <a:noFill/>
          <a:ln>
            <a:noFill/>
          </a:ln>
        </p:spPr>
        <p:txBody>
          <a:bodyPr spcFirstLastPara="1" wrap="square" lIns="91425" tIns="45700" rIns="91425" bIns="45700" anchor="t" anchorCtr="0">
            <a:noAutofit/>
          </a:bodyPr>
          <a:lstStyle/>
          <a:p>
            <a:pPr marL="457200" marR="0" lvl="0" indent="-374650" algn="l" rtl="0">
              <a:lnSpc>
                <a:spcPct val="107000"/>
              </a:lnSpc>
              <a:spcBef>
                <a:spcPts val="0"/>
              </a:spcBef>
              <a:spcAft>
                <a:spcPts val="0"/>
              </a:spcAft>
              <a:buClr>
                <a:srgbClr val="111111"/>
              </a:buClr>
              <a:buSzPts val="2300"/>
              <a:buFont typeface="Arial"/>
              <a:buChar char="●"/>
            </a:pPr>
            <a:r>
              <a:rPr lang="en-US" sz="2300" b="1" i="0" u="none" strike="noStrike" cap="none" dirty="0">
                <a:solidFill>
                  <a:srgbClr val="111111"/>
                </a:solidFill>
                <a:ea typeface="Arial"/>
                <a:cs typeface="Arial"/>
                <a:sym typeface="Arial"/>
              </a:rPr>
              <a:t>Keep track of daily and weekly customer flows </a:t>
            </a:r>
            <a:r>
              <a:rPr lang="en-US" sz="2300" dirty="0">
                <a:solidFill>
                  <a:srgbClr val="111111"/>
                </a:solidFill>
              </a:rPr>
              <a:t>–</a:t>
            </a:r>
            <a:r>
              <a:rPr lang="en-US" sz="2300" b="0" i="0" u="none" strike="noStrike" cap="none" dirty="0">
                <a:solidFill>
                  <a:srgbClr val="111111"/>
                </a:solidFill>
                <a:ea typeface="Arial"/>
                <a:cs typeface="Arial"/>
                <a:sym typeface="Arial"/>
              </a:rPr>
              <a:t> this will help you prepare the right amounts of food and produce as much as you need.</a:t>
            </a:r>
            <a:endParaRPr sz="2300" b="0" i="0" u="none" strike="noStrike" cap="none" dirty="0">
              <a:solidFill>
                <a:srgbClr val="111111"/>
              </a:solidFill>
              <a:ea typeface="Arial"/>
              <a:cs typeface="Arial"/>
              <a:sym typeface="Arial"/>
            </a:endParaRPr>
          </a:p>
          <a:p>
            <a:pPr marL="0" marR="0" lvl="0" indent="0" algn="l" rtl="0">
              <a:lnSpc>
                <a:spcPct val="107000"/>
              </a:lnSpc>
              <a:spcBef>
                <a:spcPts val="800"/>
              </a:spcBef>
              <a:spcAft>
                <a:spcPts val="0"/>
              </a:spcAft>
              <a:buNone/>
            </a:pPr>
            <a:endParaRPr sz="2300" dirty="0">
              <a:solidFill>
                <a:srgbClr val="111111"/>
              </a:solidFill>
            </a:endParaRPr>
          </a:p>
          <a:p>
            <a:pPr marL="457200" lvl="0" indent="-374650" algn="l" rtl="0">
              <a:lnSpc>
                <a:spcPct val="107000"/>
              </a:lnSpc>
              <a:spcBef>
                <a:spcPts val="800"/>
              </a:spcBef>
              <a:spcAft>
                <a:spcPts val="0"/>
              </a:spcAft>
              <a:buClr>
                <a:srgbClr val="111111"/>
              </a:buClr>
              <a:buSzPts val="2300"/>
              <a:buChar char="●"/>
            </a:pPr>
            <a:r>
              <a:rPr lang="en-US" sz="2300" b="1" dirty="0">
                <a:solidFill>
                  <a:srgbClr val="111111"/>
                </a:solidFill>
              </a:rPr>
              <a:t>Tracking the popularity of each dish – </a:t>
            </a:r>
            <a:r>
              <a:rPr lang="en-US" sz="2300" dirty="0">
                <a:solidFill>
                  <a:srgbClr val="111111"/>
                </a:solidFill>
              </a:rPr>
              <a:t>if certain menu items are rarely ordered, try to apply recipe changes or remove them from the menu.</a:t>
            </a:r>
            <a:endParaRPr sz="2300" dirty="0">
              <a:solidFill>
                <a:srgbClr val="111111"/>
              </a:solidFill>
            </a:endParaRPr>
          </a:p>
        </p:txBody>
      </p:sp>
      <p:pic>
        <p:nvPicPr>
          <p:cNvPr id="2" name="Online Media 1">
            <a:hlinkClick r:id="" action="ppaction://media"/>
            <a:extLst>
              <a:ext uri="{FF2B5EF4-FFF2-40B4-BE49-F238E27FC236}">
                <a16:creationId xmlns:a16="http://schemas.microsoft.com/office/drawing/2014/main" id="{63B3EF75-B03E-E7B7-A8CD-19932884E9B3}"/>
              </a:ext>
            </a:extLst>
          </p:cNvPr>
          <p:cNvPicPr>
            <a:picLocks noRot="1" noChangeAspect="1"/>
          </p:cNvPicPr>
          <p:nvPr>
            <a:videoFile r:link="rId1"/>
          </p:nvPr>
        </p:nvPicPr>
        <p:blipFill>
          <a:blip r:embed="rId4"/>
          <a:stretch>
            <a:fillRect/>
          </a:stretch>
        </p:blipFill>
        <p:spPr>
          <a:xfrm>
            <a:off x="7161245" y="1140778"/>
            <a:ext cx="4417037" cy="2495626"/>
          </a:xfrm>
          <a:prstGeom prst="rect">
            <a:avLst/>
          </a:prstGeom>
        </p:spPr>
      </p:pic>
      <p:sp>
        <p:nvSpPr>
          <p:cNvPr id="3" name="TextBox 2">
            <a:extLst>
              <a:ext uri="{FF2B5EF4-FFF2-40B4-BE49-F238E27FC236}">
                <a16:creationId xmlns:a16="http://schemas.microsoft.com/office/drawing/2014/main" id="{F3648584-EAF1-84EF-C87F-62057992014F}"/>
              </a:ext>
            </a:extLst>
          </p:cNvPr>
          <p:cNvSpPr txBox="1"/>
          <p:nvPr/>
        </p:nvSpPr>
        <p:spPr>
          <a:xfrm>
            <a:off x="7977330" y="3887959"/>
            <a:ext cx="2784865" cy="369332"/>
          </a:xfrm>
          <a:prstGeom prst="rect">
            <a:avLst/>
          </a:prstGeom>
          <a:noFill/>
        </p:spPr>
        <p:txBody>
          <a:bodyPr wrap="none" rtlCol="0">
            <a:spAutoFit/>
          </a:bodyPr>
          <a:lstStyle/>
          <a:p>
            <a:r>
              <a:rPr lang="en-US" b="1" dirty="0">
                <a:solidFill>
                  <a:srgbClr val="030303"/>
                </a:solidFill>
                <a:latin typeface="YouTube Sans"/>
                <a:hlinkClick r:id="rId5"/>
              </a:rPr>
              <a:t>F</a:t>
            </a:r>
            <a:r>
              <a:rPr lang="en-US" b="1" i="0" dirty="0">
                <a:solidFill>
                  <a:srgbClr val="030303"/>
                </a:solidFill>
                <a:effectLst/>
                <a:latin typeface="YouTube Sans"/>
                <a:hlinkClick r:id="rId5"/>
              </a:rPr>
              <a:t>ood waste = Money waste</a:t>
            </a:r>
            <a:endParaRPr lang="en-US" b="1" i="0" dirty="0">
              <a:solidFill>
                <a:srgbClr val="030303"/>
              </a:solidFill>
              <a:effectLst/>
              <a:latin typeface="YouTube Sans"/>
            </a:endParaRPr>
          </a:p>
        </p:txBody>
      </p:sp>
    </p:spTree>
    <p:extLst>
      <p:ext uri="{BB962C8B-B14F-4D97-AF65-F5344CB8AC3E}">
        <p14:creationId xmlns:p14="http://schemas.microsoft.com/office/powerpoint/2010/main" val="2538338940"/>
      </p:ext>
    </p:extLst>
  </p:cSld>
  <p:clrMapOvr>
    <a:masterClrMapping/>
  </p:clrMapOvr>
  <p:timing>
    <p:tnLst>
      <p:par>
        <p:cTn id="1" dur="indefinite" restart="never" nodeType="tmRoot">
          <p:childTnLst>
            <p:video>
              <p:cMediaNode vol="80000">
                <p:cTn id="2" fill="hold" display="0">
                  <p:stCondLst>
                    <p:cond delay="indefinite"/>
                  </p:stCondLst>
                </p:cTn>
                <p:tgtEl>
                  <p:spTgt spid="2"/>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3" name="Google Shape;173;p10"/>
          <p:cNvSpPr txBox="1"/>
          <p:nvPr/>
        </p:nvSpPr>
        <p:spPr>
          <a:xfrm>
            <a:off x="138450" y="0"/>
            <a:ext cx="11638200" cy="1134600"/>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None/>
            </a:pPr>
            <a:r>
              <a:rPr lang="en-US" sz="4400" dirty="0">
                <a:solidFill>
                  <a:schemeClr val="dk1"/>
                </a:solidFill>
                <a:latin typeface="+mj-lt"/>
                <a:ea typeface="Arial"/>
                <a:cs typeface="Arial"/>
                <a:sym typeface="Arial"/>
              </a:rPr>
              <a:t>T</a:t>
            </a:r>
            <a:r>
              <a:rPr lang="en-US" sz="4400" i="0" u="none" strike="noStrike" cap="none" dirty="0">
                <a:solidFill>
                  <a:schemeClr val="dk1"/>
                </a:solidFill>
                <a:latin typeface="+mj-lt"/>
                <a:ea typeface="Arial"/>
                <a:cs typeface="Arial"/>
                <a:sym typeface="Arial"/>
              </a:rPr>
              <a:t>rack results and continually improve them</a:t>
            </a:r>
            <a:endParaRPr sz="4400" i="0" u="none" strike="noStrike" cap="none" dirty="0">
              <a:solidFill>
                <a:schemeClr val="dk1"/>
              </a:solidFill>
              <a:latin typeface="+mj-lt"/>
              <a:ea typeface="Arial"/>
              <a:cs typeface="Arial"/>
              <a:sym typeface="Arial"/>
            </a:endParaRPr>
          </a:p>
        </p:txBody>
      </p:sp>
      <p:sp>
        <p:nvSpPr>
          <p:cNvPr id="174" name="Google Shape;174;p10"/>
          <p:cNvSpPr txBox="1"/>
          <p:nvPr/>
        </p:nvSpPr>
        <p:spPr>
          <a:xfrm>
            <a:off x="138449" y="929252"/>
            <a:ext cx="11915100" cy="3568554"/>
          </a:xfrm>
          <a:prstGeom prst="rect">
            <a:avLst/>
          </a:prstGeom>
          <a:noFill/>
          <a:ln>
            <a:noFill/>
          </a:ln>
        </p:spPr>
        <p:txBody>
          <a:bodyPr spcFirstLastPara="1" wrap="square" lIns="91425" tIns="45700" rIns="91425" bIns="45700" anchor="t" anchorCtr="0">
            <a:noAutofit/>
          </a:bodyPr>
          <a:lstStyle/>
          <a:p>
            <a:pPr marL="457200" lvl="0" indent="-355600" algn="l" rtl="0">
              <a:spcBef>
                <a:spcPts val="0"/>
              </a:spcBef>
              <a:spcAft>
                <a:spcPts val="0"/>
              </a:spcAft>
              <a:buSzPts val="2000"/>
              <a:buChar char="•"/>
            </a:pPr>
            <a:r>
              <a:rPr lang="en-US" sz="1900" dirty="0">
                <a:solidFill>
                  <a:srgbClr val="111111"/>
                </a:solidFill>
              </a:rPr>
              <a:t>Separating and measuring post-service waste will help you understand where and what actions are needed and make sure the restaurant is on track to reduce its waste.  </a:t>
            </a:r>
            <a:endParaRPr sz="1900" dirty="0">
              <a:solidFill>
                <a:srgbClr val="111111"/>
              </a:solidFill>
            </a:endParaRPr>
          </a:p>
          <a:p>
            <a:pPr marL="457200" lvl="0" indent="0" algn="l" rtl="0">
              <a:spcBef>
                <a:spcPts val="0"/>
              </a:spcBef>
              <a:spcAft>
                <a:spcPts val="0"/>
              </a:spcAft>
              <a:buNone/>
            </a:pPr>
            <a:r>
              <a:rPr lang="en-US" sz="1900" dirty="0">
                <a:solidFill>
                  <a:srgbClr val="111111"/>
                </a:solidFill>
              </a:rPr>
              <a:t> </a:t>
            </a:r>
            <a:endParaRPr sz="1900" dirty="0">
              <a:solidFill>
                <a:srgbClr val="111111"/>
              </a:solidFill>
            </a:endParaRPr>
          </a:p>
          <a:p>
            <a:pPr marL="457200" lvl="0" indent="-355600" algn="l" rtl="0">
              <a:spcBef>
                <a:spcPts val="0"/>
              </a:spcBef>
              <a:spcAft>
                <a:spcPts val="0"/>
              </a:spcAft>
              <a:buSzPts val="2000"/>
              <a:buChar char="•"/>
            </a:pPr>
            <a:r>
              <a:rPr lang="en-US" sz="1900" dirty="0">
                <a:solidFill>
                  <a:srgbClr val="111111"/>
                </a:solidFill>
              </a:rPr>
              <a:t>Choose a clear registration system for the whole team to monitor food waste. </a:t>
            </a:r>
            <a:r>
              <a:rPr lang="en-US" sz="1900" b="1" dirty="0">
                <a:solidFill>
                  <a:srgbClr val="111111"/>
                </a:solidFill>
              </a:rPr>
              <a:t> </a:t>
            </a:r>
            <a:endParaRPr sz="1900" b="1" dirty="0">
              <a:solidFill>
                <a:srgbClr val="111111"/>
              </a:solidFill>
            </a:endParaRPr>
          </a:p>
          <a:p>
            <a:pPr marL="457200" lvl="0" indent="0" algn="l" rtl="0">
              <a:spcBef>
                <a:spcPts val="0"/>
              </a:spcBef>
              <a:spcAft>
                <a:spcPts val="0"/>
              </a:spcAft>
              <a:buNone/>
            </a:pPr>
            <a:endParaRPr sz="1900" b="1" dirty="0">
              <a:solidFill>
                <a:srgbClr val="111111"/>
              </a:solidFill>
            </a:endParaRPr>
          </a:p>
          <a:p>
            <a:pPr marL="457200" lvl="0" indent="-355600" algn="l" rtl="0">
              <a:spcBef>
                <a:spcPts val="0"/>
              </a:spcBef>
              <a:spcAft>
                <a:spcPts val="0"/>
              </a:spcAft>
              <a:buSzPts val="2000"/>
              <a:buChar char="•"/>
            </a:pPr>
            <a:r>
              <a:rPr lang="en-US" sz="1900" b="0" i="0" u="none" strike="noStrike" cap="none" dirty="0">
                <a:solidFill>
                  <a:srgbClr val="111111"/>
                </a:solidFill>
                <a:ea typeface="Arial"/>
                <a:cs typeface="Arial"/>
                <a:sym typeface="Arial"/>
              </a:rPr>
              <a:t>Assign a team member to be responsible for this task daily</a:t>
            </a:r>
            <a:endParaRPr sz="1900" b="0" i="0" u="none" strike="noStrike" cap="none" dirty="0">
              <a:solidFill>
                <a:srgbClr val="111111"/>
              </a:solidFill>
              <a:ea typeface="Arial"/>
              <a:cs typeface="Arial"/>
              <a:sym typeface="Arial"/>
            </a:endParaRPr>
          </a:p>
          <a:p>
            <a:pPr marL="457200" lvl="0" indent="0" algn="l" rtl="0">
              <a:spcBef>
                <a:spcPts val="0"/>
              </a:spcBef>
              <a:spcAft>
                <a:spcPts val="0"/>
              </a:spcAft>
              <a:buNone/>
            </a:pPr>
            <a:endParaRPr sz="1900" dirty="0">
              <a:solidFill>
                <a:srgbClr val="111111"/>
              </a:solidFill>
            </a:endParaRPr>
          </a:p>
          <a:p>
            <a:pPr marL="457200" lvl="0" indent="-355600" algn="l" rtl="0">
              <a:spcBef>
                <a:spcPts val="0"/>
              </a:spcBef>
              <a:spcAft>
                <a:spcPts val="0"/>
              </a:spcAft>
              <a:buSzPts val="2000"/>
              <a:buChar char="•"/>
            </a:pPr>
            <a:r>
              <a:rPr lang="en-US" sz="1900" b="0" i="0" u="none" strike="noStrike" cap="none" dirty="0">
                <a:solidFill>
                  <a:srgbClr val="111111"/>
                </a:solidFill>
                <a:ea typeface="Arial"/>
                <a:cs typeface="Arial"/>
                <a:sym typeface="Arial"/>
              </a:rPr>
              <a:t>Present the team’s weekly and monthly results</a:t>
            </a:r>
            <a:endParaRPr sz="1900" b="0" i="0" u="none" strike="noStrike" cap="none" dirty="0">
              <a:solidFill>
                <a:srgbClr val="111111"/>
              </a:solidFill>
              <a:ea typeface="Arial"/>
              <a:cs typeface="Arial"/>
              <a:sym typeface="Arial"/>
            </a:endParaRPr>
          </a:p>
          <a:p>
            <a:pPr marL="457200" lvl="0" indent="0" algn="l" rtl="0">
              <a:spcBef>
                <a:spcPts val="0"/>
              </a:spcBef>
              <a:spcAft>
                <a:spcPts val="0"/>
              </a:spcAft>
              <a:buNone/>
            </a:pPr>
            <a:endParaRPr sz="1900" dirty="0">
              <a:solidFill>
                <a:srgbClr val="111111"/>
              </a:solidFill>
            </a:endParaRPr>
          </a:p>
          <a:p>
            <a:pPr marL="457200" lvl="0" indent="-355600" algn="l" rtl="0">
              <a:spcBef>
                <a:spcPts val="0"/>
              </a:spcBef>
              <a:spcAft>
                <a:spcPts val="0"/>
              </a:spcAft>
              <a:buSzPts val="2000"/>
              <a:buChar char="•"/>
            </a:pPr>
            <a:r>
              <a:rPr lang="en-US" sz="1900" b="0" i="0" u="none" strike="noStrike" cap="none" dirty="0">
                <a:solidFill>
                  <a:srgbClr val="111111"/>
                </a:solidFill>
                <a:ea typeface="Arial"/>
                <a:cs typeface="Arial"/>
                <a:sym typeface="Arial"/>
              </a:rPr>
              <a:t>Identify the most common reasons for each loss and actions must be taken</a:t>
            </a:r>
            <a:endParaRPr sz="1900" b="0" i="0" u="none" strike="noStrike" cap="none" dirty="0">
              <a:solidFill>
                <a:srgbClr val="111111"/>
              </a:solidFill>
              <a:ea typeface="Arial"/>
              <a:cs typeface="Arial"/>
              <a:sym typeface="Arial"/>
            </a:endParaRPr>
          </a:p>
          <a:p>
            <a:pPr marL="457200" lvl="0" indent="0" algn="l" rtl="0">
              <a:spcBef>
                <a:spcPts val="0"/>
              </a:spcBef>
              <a:spcAft>
                <a:spcPts val="0"/>
              </a:spcAft>
              <a:buNone/>
            </a:pPr>
            <a:endParaRPr sz="1900" dirty="0">
              <a:solidFill>
                <a:srgbClr val="111111"/>
              </a:solidFill>
            </a:endParaRPr>
          </a:p>
          <a:p>
            <a:pPr marL="457200" lvl="0" indent="-355600" algn="l" rtl="0">
              <a:spcBef>
                <a:spcPts val="0"/>
              </a:spcBef>
              <a:spcAft>
                <a:spcPts val="0"/>
              </a:spcAft>
              <a:buSzPts val="2000"/>
              <a:buChar char="•"/>
            </a:pPr>
            <a:r>
              <a:rPr lang="en-US" sz="1900" b="0" i="0" u="none" strike="noStrike" cap="none" dirty="0">
                <a:solidFill>
                  <a:srgbClr val="111111"/>
                </a:solidFill>
                <a:ea typeface="Arial"/>
                <a:cs typeface="Arial"/>
                <a:sym typeface="Arial"/>
              </a:rPr>
              <a:t>Calculate the monetary value of the obtained results </a:t>
            </a:r>
            <a:endParaRPr sz="1900" b="0" i="0" u="none" strike="noStrike" cap="none" dirty="0">
              <a:solidFill>
                <a:srgbClr val="111111"/>
              </a:solidFill>
              <a:ea typeface="Arial"/>
              <a:cs typeface="Arial"/>
              <a:sym typeface="Arial"/>
            </a:endParaRPr>
          </a:p>
          <a:p>
            <a:pPr marL="0" marR="0" lvl="0" indent="0" algn="l" rtl="0">
              <a:lnSpc>
                <a:spcPct val="100000"/>
              </a:lnSpc>
              <a:spcBef>
                <a:spcPts val="600"/>
              </a:spcBef>
              <a:spcAft>
                <a:spcPts val="0"/>
              </a:spcAft>
              <a:buNone/>
            </a:pPr>
            <a:endParaRPr sz="1900" dirty="0">
              <a:solidFill>
                <a:srgbClr val="111111"/>
              </a:solidFill>
            </a:endParaRPr>
          </a:p>
        </p:txBody>
      </p:sp>
      <p:sp>
        <p:nvSpPr>
          <p:cNvPr id="175" name="Google Shape;175;p10"/>
          <p:cNvSpPr txBox="1"/>
          <p:nvPr/>
        </p:nvSpPr>
        <p:spPr>
          <a:xfrm>
            <a:off x="10845113" y="5822197"/>
            <a:ext cx="1346886"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000" b="0" i="0" u="sng" strike="noStrike" cap="none" dirty="0">
                <a:solidFill>
                  <a:srgbClr val="1155CC"/>
                </a:solidFill>
                <a:ea typeface="Arial"/>
                <a:cs typeface="Arial"/>
                <a:sym typeface="Arial"/>
                <a:hlinkClick r:id="rId3"/>
              </a:rPr>
              <a:t>Source</a:t>
            </a:r>
            <a:endParaRPr sz="1000" b="0" i="0" u="sng" strike="noStrike" cap="none" dirty="0">
              <a:solidFill>
                <a:srgbClr val="1155CC"/>
              </a:solidFill>
              <a:ea typeface="Arial"/>
              <a:cs typeface="Arial"/>
              <a:sym typeface="Arial"/>
            </a:endParaRPr>
          </a:p>
        </p:txBody>
      </p:sp>
      <p:graphicFrame>
        <p:nvGraphicFramePr>
          <p:cNvPr id="2" name="Google Shape;183;p12">
            <a:extLst>
              <a:ext uri="{FF2B5EF4-FFF2-40B4-BE49-F238E27FC236}">
                <a16:creationId xmlns:a16="http://schemas.microsoft.com/office/drawing/2014/main" id="{379BF3D5-5709-B7EA-C485-CCB2960CDC8A}"/>
              </a:ext>
            </a:extLst>
          </p:cNvPr>
          <p:cNvGraphicFramePr/>
          <p:nvPr>
            <p:extLst>
              <p:ext uri="{D42A27DB-BD31-4B8C-83A1-F6EECF244321}">
                <p14:modId xmlns:p14="http://schemas.microsoft.com/office/powerpoint/2010/main" val="2079300123"/>
              </p:ext>
            </p:extLst>
          </p:nvPr>
        </p:nvGraphicFramePr>
        <p:xfrm>
          <a:off x="1677146" y="4617781"/>
          <a:ext cx="8837707" cy="1618553"/>
        </p:xfrm>
        <a:graphic>
          <a:graphicData uri="http://schemas.openxmlformats.org/drawingml/2006/table">
            <a:tbl>
              <a:tblPr>
                <a:noFill/>
              </a:tblPr>
              <a:tblGrid>
                <a:gridCol w="1047742">
                  <a:extLst>
                    <a:ext uri="{9D8B030D-6E8A-4147-A177-3AD203B41FA5}">
                      <a16:colId xmlns:a16="http://schemas.microsoft.com/office/drawing/2014/main" val="20000"/>
                    </a:ext>
                  </a:extLst>
                </a:gridCol>
                <a:gridCol w="933249">
                  <a:extLst>
                    <a:ext uri="{9D8B030D-6E8A-4147-A177-3AD203B41FA5}">
                      <a16:colId xmlns:a16="http://schemas.microsoft.com/office/drawing/2014/main" val="20001"/>
                    </a:ext>
                  </a:extLst>
                </a:gridCol>
                <a:gridCol w="1424382">
                  <a:extLst>
                    <a:ext uri="{9D8B030D-6E8A-4147-A177-3AD203B41FA5}">
                      <a16:colId xmlns:a16="http://schemas.microsoft.com/office/drawing/2014/main" val="20002"/>
                    </a:ext>
                  </a:extLst>
                </a:gridCol>
                <a:gridCol w="1277038">
                  <a:extLst>
                    <a:ext uri="{9D8B030D-6E8A-4147-A177-3AD203B41FA5}">
                      <a16:colId xmlns:a16="http://schemas.microsoft.com/office/drawing/2014/main" val="20003"/>
                    </a:ext>
                  </a:extLst>
                </a:gridCol>
                <a:gridCol w="1188618">
                  <a:extLst>
                    <a:ext uri="{9D8B030D-6E8A-4147-A177-3AD203B41FA5}">
                      <a16:colId xmlns:a16="http://schemas.microsoft.com/office/drawing/2014/main" val="20004"/>
                    </a:ext>
                  </a:extLst>
                </a:gridCol>
                <a:gridCol w="1100218">
                  <a:extLst>
                    <a:ext uri="{9D8B030D-6E8A-4147-A177-3AD203B41FA5}">
                      <a16:colId xmlns:a16="http://schemas.microsoft.com/office/drawing/2014/main" val="20005"/>
                    </a:ext>
                  </a:extLst>
                </a:gridCol>
                <a:gridCol w="1011818">
                  <a:extLst>
                    <a:ext uri="{9D8B030D-6E8A-4147-A177-3AD203B41FA5}">
                      <a16:colId xmlns:a16="http://schemas.microsoft.com/office/drawing/2014/main" val="20006"/>
                    </a:ext>
                  </a:extLst>
                </a:gridCol>
                <a:gridCol w="854642">
                  <a:extLst>
                    <a:ext uri="{9D8B030D-6E8A-4147-A177-3AD203B41FA5}">
                      <a16:colId xmlns:a16="http://schemas.microsoft.com/office/drawing/2014/main" val="20007"/>
                    </a:ext>
                  </a:extLst>
                </a:gridCol>
              </a:tblGrid>
              <a:tr h="545727">
                <a:tc rowSpan="2">
                  <a:txBody>
                    <a:bodyPr/>
                    <a:lstStyle/>
                    <a:p>
                      <a:pPr marL="0" marR="0" lvl="0" indent="0" algn="l" rtl="0">
                        <a:lnSpc>
                          <a:spcPct val="100000"/>
                        </a:lnSpc>
                        <a:spcBef>
                          <a:spcPts val="0"/>
                        </a:spcBef>
                        <a:spcAft>
                          <a:spcPts val="0"/>
                        </a:spcAft>
                        <a:buClr>
                          <a:srgbClr val="000000"/>
                        </a:buClr>
                        <a:buSzPts val="1400"/>
                        <a:buFont typeface="Arial"/>
                        <a:buNone/>
                      </a:pPr>
                      <a:r>
                        <a:rPr lang="en-US" sz="1000" b="1" u="none" strike="noStrike" cap="none" dirty="0"/>
                        <a:t>Pre-service</a:t>
                      </a:r>
                      <a:endParaRPr sz="1000" b="1" u="none" strike="noStrike" cap="none" dirty="0"/>
                    </a:p>
                  </a:txBody>
                  <a:tcPr marL="88247" marR="88247" marT="44123" marB="44123">
                    <a:solidFill>
                      <a:srgbClr val="C1F776"/>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800" u="none" strike="noStrike" cap="none"/>
                        <a:t>Over-stocking, kg</a:t>
                      </a:r>
                      <a:endParaRPr sz="800" u="none" strike="noStrike" cap="none"/>
                    </a:p>
                    <a:p>
                      <a:pPr marL="0" marR="0" lvl="0" indent="0" algn="l" rtl="0">
                        <a:lnSpc>
                          <a:spcPct val="100000"/>
                        </a:lnSpc>
                        <a:spcBef>
                          <a:spcPts val="0"/>
                        </a:spcBef>
                        <a:spcAft>
                          <a:spcPts val="0"/>
                        </a:spcAft>
                        <a:buClr>
                          <a:srgbClr val="000000"/>
                        </a:buClr>
                        <a:buSzPts val="1100"/>
                        <a:buFont typeface="Arial"/>
                        <a:buNone/>
                      </a:pPr>
                      <a:endParaRPr sz="800" u="none" strike="noStrike" cap="none"/>
                    </a:p>
                  </a:txBody>
                  <a:tcPr marL="59049" marR="59049" marT="29525" marB="29525">
                    <a:solidFill>
                      <a:srgbClr val="C5ED8C"/>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800" u="none" strike="noStrike" cap="none"/>
                        <a:t>Expired, kg</a:t>
                      </a:r>
                      <a:endParaRPr sz="800" u="none" strike="noStrike" cap="none"/>
                    </a:p>
                    <a:p>
                      <a:pPr marL="0" marR="0" lvl="0" indent="0" algn="l" rtl="0">
                        <a:lnSpc>
                          <a:spcPct val="100000"/>
                        </a:lnSpc>
                        <a:spcBef>
                          <a:spcPts val="0"/>
                        </a:spcBef>
                        <a:spcAft>
                          <a:spcPts val="0"/>
                        </a:spcAft>
                        <a:buClr>
                          <a:srgbClr val="000000"/>
                        </a:buClr>
                        <a:buSzPts val="1100"/>
                        <a:buFont typeface="Arial"/>
                        <a:buNone/>
                      </a:pPr>
                      <a:endParaRPr sz="800" u="none" strike="noStrike" cap="none"/>
                    </a:p>
                  </a:txBody>
                  <a:tcPr marL="59049" marR="59049" marT="29525" marB="29525">
                    <a:solidFill>
                      <a:srgbClr val="C5ED8C"/>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800" u="none" strike="noStrike" cap="none"/>
                        <a:t>Trimmings, kg</a:t>
                      </a:r>
                      <a:endParaRPr sz="800" u="none" strike="noStrike" cap="none"/>
                    </a:p>
                  </a:txBody>
                  <a:tcPr marL="59049" marR="59049" marT="29525" marB="29525">
                    <a:solidFill>
                      <a:srgbClr val="C5ED8C"/>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800" u="none" strike="noStrike" cap="none"/>
                        <a:t>Leftover, kg</a:t>
                      </a:r>
                      <a:endParaRPr sz="800" u="none" strike="noStrike" cap="none"/>
                    </a:p>
                  </a:txBody>
                  <a:tcPr marL="59049" marR="59049" marT="29525" marB="29525">
                    <a:solidFill>
                      <a:srgbClr val="C5ED8C"/>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800" u="none" strike="noStrike" cap="none"/>
                        <a:t>Spoiled, kg</a:t>
                      </a:r>
                      <a:endParaRPr sz="800" u="none" strike="noStrike" cap="none"/>
                    </a:p>
                    <a:p>
                      <a:pPr marL="0" marR="0" lvl="0" indent="0" algn="l" rtl="0">
                        <a:lnSpc>
                          <a:spcPct val="100000"/>
                        </a:lnSpc>
                        <a:spcBef>
                          <a:spcPts val="0"/>
                        </a:spcBef>
                        <a:spcAft>
                          <a:spcPts val="0"/>
                        </a:spcAft>
                        <a:buClr>
                          <a:srgbClr val="000000"/>
                        </a:buClr>
                        <a:buSzPts val="1100"/>
                        <a:buFont typeface="Arial"/>
                        <a:buNone/>
                      </a:pPr>
                      <a:endParaRPr sz="800" u="none" strike="noStrike" cap="none"/>
                    </a:p>
                  </a:txBody>
                  <a:tcPr marL="59049" marR="59049" marT="29525" marB="29525">
                    <a:solidFill>
                      <a:srgbClr val="C5ED8C"/>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800" u="none" strike="noStrike" cap="none"/>
                        <a:t>Rotten/</a:t>
                      </a:r>
                      <a:endParaRPr sz="800" u="none" strike="noStrike" cap="none"/>
                    </a:p>
                    <a:p>
                      <a:pPr marL="0" marR="0" lvl="0" indent="0" algn="l" rtl="0">
                        <a:lnSpc>
                          <a:spcPct val="100000"/>
                        </a:lnSpc>
                        <a:spcBef>
                          <a:spcPts val="0"/>
                        </a:spcBef>
                        <a:spcAft>
                          <a:spcPts val="0"/>
                        </a:spcAft>
                        <a:buClr>
                          <a:srgbClr val="000000"/>
                        </a:buClr>
                        <a:buSzPts val="1100"/>
                        <a:buFont typeface="Arial"/>
                        <a:buNone/>
                      </a:pPr>
                      <a:r>
                        <a:rPr lang="en-US" sz="800" u="none" strike="noStrike" cap="none"/>
                        <a:t>Moldy, kg</a:t>
                      </a:r>
                      <a:endParaRPr sz="800" u="none" strike="noStrike" cap="none"/>
                    </a:p>
                  </a:txBody>
                  <a:tcPr marL="59049" marR="59049" marT="29525" marB="29525">
                    <a:solidFill>
                      <a:srgbClr val="C5ED8C"/>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800" u="none" strike="noStrike" cap="none"/>
                        <a:t>......., kg</a:t>
                      </a:r>
                      <a:endParaRPr sz="800" u="none" strike="noStrike" cap="none"/>
                    </a:p>
                  </a:txBody>
                  <a:tcPr marL="59049" marR="59049" marT="29525" marB="29525">
                    <a:solidFill>
                      <a:srgbClr val="C5ED8C"/>
                    </a:solidFill>
                  </a:tcPr>
                </a:tc>
                <a:extLst>
                  <a:ext uri="{0D108BD9-81ED-4DB2-BD59-A6C34878D82A}">
                    <a16:rowId xmlns:a16="http://schemas.microsoft.com/office/drawing/2014/main" val="10000"/>
                  </a:ext>
                </a:extLst>
              </a:tr>
              <a:tr h="340508">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400"/>
                        <a:buFont typeface="Arial"/>
                        <a:buNone/>
                      </a:pPr>
                      <a:endParaRPr sz="1000" u="none" strike="noStrike" cap="none"/>
                    </a:p>
                  </a:txBody>
                  <a:tcPr marL="59049" marR="59049" marT="29525" marB="29525">
                    <a:solidFill>
                      <a:srgbClr val="C5ED8C"/>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000" u="none" strike="noStrike" cap="none"/>
                    </a:p>
                  </a:txBody>
                  <a:tcPr marL="59049" marR="59049" marT="29525" marB="29525">
                    <a:solidFill>
                      <a:srgbClr val="C5ED8C"/>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000" u="none" strike="noStrike" cap="none"/>
                    </a:p>
                  </a:txBody>
                  <a:tcPr marL="59049" marR="59049" marT="29525" marB="29525">
                    <a:solidFill>
                      <a:srgbClr val="C5ED8C"/>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000" u="none" strike="noStrike" cap="none"/>
                    </a:p>
                  </a:txBody>
                  <a:tcPr marL="59049" marR="59049" marT="29525" marB="29525">
                    <a:solidFill>
                      <a:srgbClr val="C5ED8C"/>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000" u="none" strike="noStrike" cap="none" dirty="0"/>
                    </a:p>
                  </a:txBody>
                  <a:tcPr marL="59049" marR="59049" marT="29525" marB="29525">
                    <a:solidFill>
                      <a:srgbClr val="C5ED8C"/>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000" u="none" strike="noStrike" cap="none"/>
                    </a:p>
                  </a:txBody>
                  <a:tcPr marL="59049" marR="59049" marT="29525" marB="29525">
                    <a:solidFill>
                      <a:srgbClr val="C5ED8C"/>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000" u="none" strike="noStrike" cap="none"/>
                    </a:p>
                  </a:txBody>
                  <a:tcPr marL="59049" marR="59049" marT="29525" marB="29525">
                    <a:solidFill>
                      <a:srgbClr val="C5ED8C"/>
                    </a:solidFill>
                  </a:tcPr>
                </a:tc>
                <a:extLst>
                  <a:ext uri="{0D108BD9-81ED-4DB2-BD59-A6C34878D82A}">
                    <a16:rowId xmlns:a16="http://schemas.microsoft.com/office/drawing/2014/main" val="10001"/>
                  </a:ext>
                </a:extLst>
              </a:tr>
              <a:tr h="391810">
                <a:tc rowSpan="2">
                  <a:txBody>
                    <a:bodyPr/>
                    <a:lstStyle/>
                    <a:p>
                      <a:pPr marL="0" marR="0" lvl="0" indent="0" algn="l" rtl="0">
                        <a:lnSpc>
                          <a:spcPct val="100000"/>
                        </a:lnSpc>
                        <a:spcBef>
                          <a:spcPts val="0"/>
                        </a:spcBef>
                        <a:spcAft>
                          <a:spcPts val="0"/>
                        </a:spcAft>
                        <a:buClr>
                          <a:srgbClr val="000000"/>
                        </a:buClr>
                        <a:buSzPts val="1400"/>
                        <a:buFont typeface="Arial"/>
                        <a:buNone/>
                      </a:pPr>
                      <a:r>
                        <a:rPr lang="en-US" sz="1000" b="1" u="none" strike="noStrike" cap="none" dirty="0"/>
                        <a:t>Post-service</a:t>
                      </a:r>
                      <a:endParaRPr sz="1000" b="1" u="none" strike="noStrike" cap="none" dirty="0"/>
                    </a:p>
                  </a:txBody>
                  <a:tcPr marL="88247" marR="88247" marT="44123" marB="44123">
                    <a:solidFill>
                      <a:srgbClr val="C6E196">
                        <a:alpha val="49410"/>
                      </a:srgbClr>
                    </a:solidFill>
                  </a:tcPr>
                </a:tc>
                <a:tc>
                  <a:txBody>
                    <a:bodyPr/>
                    <a:lstStyle/>
                    <a:p>
                      <a:pPr marL="0" marR="0" lvl="0" indent="0" algn="l" rtl="0">
                        <a:lnSpc>
                          <a:spcPct val="100000"/>
                        </a:lnSpc>
                        <a:spcBef>
                          <a:spcPts val="0"/>
                        </a:spcBef>
                        <a:spcAft>
                          <a:spcPts val="0"/>
                        </a:spcAft>
                        <a:buNone/>
                      </a:pPr>
                      <a:r>
                        <a:rPr lang="en-US" sz="800" u="none" strike="noStrike" cap="none" dirty="0"/>
                        <a:t>Over-made, kg</a:t>
                      </a:r>
                      <a:endParaRPr sz="1000" dirty="0"/>
                    </a:p>
                  </a:txBody>
                  <a:tcPr marL="59049" marR="59049" marT="29525" marB="29525">
                    <a:solidFill>
                      <a:srgbClr val="CFE6A6">
                        <a:alpha val="49410"/>
                      </a:srgbClr>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800" u="none" strike="noStrike" cap="none"/>
                        <a:t>Over-portioning, kg</a:t>
                      </a:r>
                      <a:endParaRPr sz="1000"/>
                    </a:p>
                  </a:txBody>
                  <a:tcPr marL="59049" marR="59049" marT="29525" marB="29525">
                    <a:solidFill>
                      <a:srgbClr val="CFE6A6">
                        <a:alpha val="49410"/>
                      </a:srgbClr>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800"/>
                        <a:t>S</a:t>
                      </a:r>
                      <a:r>
                        <a:rPr lang="en-US" sz="800" u="none" strike="noStrike" cap="none"/>
                        <a:t>ide-dish, kg</a:t>
                      </a:r>
                      <a:endParaRPr sz="1000"/>
                    </a:p>
                  </a:txBody>
                  <a:tcPr marL="59049" marR="59049" marT="29525" marB="29525">
                    <a:solidFill>
                      <a:srgbClr val="CFE6A6">
                        <a:alpha val="49410"/>
                      </a:srgbClr>
                    </a:solidFill>
                  </a:tcPr>
                </a:tc>
                <a:tc>
                  <a:txBody>
                    <a:bodyPr/>
                    <a:lstStyle/>
                    <a:p>
                      <a:pPr marL="0" marR="0" lvl="0" indent="0" algn="l" rtl="0">
                        <a:lnSpc>
                          <a:spcPct val="100000"/>
                        </a:lnSpc>
                        <a:spcBef>
                          <a:spcPts val="0"/>
                        </a:spcBef>
                        <a:spcAft>
                          <a:spcPts val="0"/>
                        </a:spcAft>
                        <a:buClr>
                          <a:srgbClr val="000000"/>
                        </a:buClr>
                        <a:buSzPts val="1100"/>
                        <a:buFont typeface="Arial"/>
                        <a:buNone/>
                      </a:pPr>
                      <a:r>
                        <a:rPr lang="en-US" sz="800" u="none" strike="noStrike" cap="none"/>
                        <a:t>Return, kg</a:t>
                      </a:r>
                      <a:endParaRPr sz="1000"/>
                    </a:p>
                  </a:txBody>
                  <a:tcPr marL="59049" marR="59049" marT="29525" marB="29525">
                    <a:solidFill>
                      <a:srgbClr val="CFE6A6">
                        <a:alpha val="49410"/>
                      </a:srgbClr>
                    </a:solidFill>
                  </a:tcPr>
                </a:tc>
                <a:tc>
                  <a:txBody>
                    <a:bodyPr/>
                    <a:lstStyle/>
                    <a:p>
                      <a:pPr marL="0" marR="0" lvl="0" indent="0" algn="l" rtl="0">
                        <a:lnSpc>
                          <a:spcPct val="100000"/>
                        </a:lnSpc>
                        <a:spcBef>
                          <a:spcPts val="0"/>
                        </a:spcBef>
                        <a:spcAft>
                          <a:spcPts val="0"/>
                        </a:spcAft>
                        <a:buNone/>
                      </a:pPr>
                      <a:r>
                        <a:rPr lang="en-US" sz="800"/>
                        <a:t>Garnishes,</a:t>
                      </a:r>
                      <a:r>
                        <a:rPr lang="en-US" sz="800" u="none" strike="noStrike" cap="none"/>
                        <a:t> kg</a:t>
                      </a:r>
                      <a:endParaRPr sz="1000"/>
                    </a:p>
                  </a:txBody>
                  <a:tcPr marL="59049" marR="59049" marT="29525" marB="29525">
                    <a:solidFill>
                      <a:srgbClr val="CFE6A6">
                        <a:alpha val="49410"/>
                      </a:srgbClr>
                    </a:solidFill>
                  </a:tcPr>
                </a:tc>
                <a:tc>
                  <a:txBody>
                    <a:bodyPr/>
                    <a:lstStyle/>
                    <a:p>
                      <a:pPr marL="0" lvl="0" indent="0" algn="l" rtl="0">
                        <a:spcBef>
                          <a:spcPts val="0"/>
                        </a:spcBef>
                        <a:spcAft>
                          <a:spcPts val="0"/>
                        </a:spcAft>
                        <a:buClr>
                          <a:schemeClr val="dk1"/>
                        </a:buClr>
                        <a:buSzPts val="1100"/>
                        <a:buFont typeface="Arial"/>
                        <a:buNone/>
                      </a:pPr>
                      <a:r>
                        <a:rPr lang="en-US" sz="800">
                          <a:solidFill>
                            <a:schemeClr val="dk1"/>
                          </a:solidFill>
                        </a:rPr>
                        <a:t>......., kg</a:t>
                      </a:r>
                      <a:endParaRPr sz="1000" u="none" strike="noStrike" cap="none"/>
                    </a:p>
                  </a:txBody>
                  <a:tcPr marL="59049" marR="59049" marT="29525" marB="29525">
                    <a:solidFill>
                      <a:srgbClr val="CFE6A6">
                        <a:alpha val="4941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000" u="none" strike="noStrike" cap="none"/>
                    </a:p>
                  </a:txBody>
                  <a:tcPr marL="59049" marR="59049" marT="29525" marB="29525">
                    <a:solidFill>
                      <a:srgbClr val="CFE6A6">
                        <a:alpha val="49410"/>
                      </a:srgbClr>
                    </a:solidFill>
                  </a:tcPr>
                </a:tc>
                <a:extLst>
                  <a:ext uri="{0D108BD9-81ED-4DB2-BD59-A6C34878D82A}">
                    <a16:rowId xmlns:a16="http://schemas.microsoft.com/office/drawing/2014/main" val="10002"/>
                  </a:ext>
                </a:extLst>
              </a:tr>
              <a:tr h="340508">
                <a:tc v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400"/>
                        <a:buFont typeface="Arial"/>
                        <a:buNone/>
                      </a:pPr>
                      <a:endParaRPr sz="900" u="none" strike="noStrike" cap="none" dirty="0"/>
                    </a:p>
                  </a:txBody>
                  <a:tcPr marL="59049" marR="59049" marT="29525" marB="29525">
                    <a:solidFill>
                      <a:srgbClr val="CFE6A6">
                        <a:alpha val="4941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900" u="none" strike="noStrike" cap="none"/>
                    </a:p>
                  </a:txBody>
                  <a:tcPr marL="59049" marR="59049" marT="29525" marB="29525">
                    <a:solidFill>
                      <a:srgbClr val="CFE6A6">
                        <a:alpha val="4941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900" u="none" strike="noStrike" cap="none"/>
                    </a:p>
                  </a:txBody>
                  <a:tcPr marL="59049" marR="59049" marT="29525" marB="29525">
                    <a:solidFill>
                      <a:srgbClr val="CFE6A6">
                        <a:alpha val="4941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900" u="none" strike="noStrike" cap="none" dirty="0"/>
                    </a:p>
                  </a:txBody>
                  <a:tcPr marL="59049" marR="59049" marT="29525" marB="29525">
                    <a:solidFill>
                      <a:srgbClr val="CFE6A6">
                        <a:alpha val="4941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900" u="none" strike="noStrike" cap="none"/>
                    </a:p>
                  </a:txBody>
                  <a:tcPr marL="59049" marR="59049" marT="29525" marB="29525">
                    <a:solidFill>
                      <a:srgbClr val="CFE6A6">
                        <a:alpha val="4941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900" u="none" strike="noStrike" cap="none"/>
                    </a:p>
                  </a:txBody>
                  <a:tcPr marL="59049" marR="59049" marT="29525" marB="29525">
                    <a:solidFill>
                      <a:srgbClr val="CFE6A6">
                        <a:alpha val="49410"/>
                      </a:srgbClr>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900" u="none" strike="noStrike" cap="none" dirty="0"/>
                    </a:p>
                  </a:txBody>
                  <a:tcPr marL="59049" marR="59049" marT="29525" marB="29525">
                    <a:solidFill>
                      <a:srgbClr val="CFE6A6">
                        <a:alpha val="49410"/>
                      </a:srgbClr>
                    </a:solidFill>
                  </a:tcPr>
                </a:tc>
                <a:extLst>
                  <a:ext uri="{0D108BD9-81ED-4DB2-BD59-A6C34878D82A}">
                    <a16:rowId xmlns:a16="http://schemas.microsoft.com/office/drawing/2014/main" val="10003"/>
                  </a:ext>
                </a:extLst>
              </a:tr>
            </a:tbl>
          </a:graphicData>
        </a:graphic>
      </p:graphicFrame>
      <p:sp>
        <p:nvSpPr>
          <p:cNvPr id="3" name="TextBox 2">
            <a:extLst>
              <a:ext uri="{FF2B5EF4-FFF2-40B4-BE49-F238E27FC236}">
                <a16:creationId xmlns:a16="http://schemas.microsoft.com/office/drawing/2014/main" id="{A4B3884B-42DB-FF94-5238-FE9893CB0569}"/>
              </a:ext>
            </a:extLst>
          </p:cNvPr>
          <p:cNvSpPr txBox="1"/>
          <p:nvPr/>
        </p:nvSpPr>
        <p:spPr>
          <a:xfrm>
            <a:off x="10845113" y="5479743"/>
            <a:ext cx="542136" cy="246221"/>
          </a:xfrm>
          <a:prstGeom prst="rect">
            <a:avLst/>
          </a:prstGeom>
          <a:noFill/>
        </p:spPr>
        <p:txBody>
          <a:bodyPr wrap="none" rtlCol="0">
            <a:spAutoFit/>
          </a:bodyPr>
          <a:lstStyle/>
          <a:p>
            <a:r>
              <a:rPr lang="en-US" sz="1000" dirty="0">
                <a:hlinkClick r:id="rId3"/>
              </a:rPr>
              <a:t>Source</a:t>
            </a:r>
            <a:endParaRPr lang="en-US" sz="1000" dirty="0"/>
          </a:p>
        </p:txBody>
      </p:sp>
    </p:spTree>
    <p:extLst>
      <p:ext uri="{BB962C8B-B14F-4D97-AF65-F5344CB8AC3E}">
        <p14:creationId xmlns:p14="http://schemas.microsoft.com/office/powerpoint/2010/main" val="36530583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12" name="Google Shape;212;gfa2e6d4a1b_0_0"/>
          <p:cNvSpPr txBox="1"/>
          <p:nvPr/>
        </p:nvSpPr>
        <p:spPr>
          <a:xfrm>
            <a:off x="222421" y="166189"/>
            <a:ext cx="8161800" cy="557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dirty="0">
                <a:solidFill>
                  <a:schemeClr val="dk1"/>
                </a:solidFill>
                <a:latin typeface="+mj-lt"/>
                <a:ea typeface="Arial"/>
                <a:cs typeface="Arial"/>
                <a:sym typeface="Arial"/>
              </a:rPr>
              <a:t>W</a:t>
            </a:r>
            <a:r>
              <a:rPr lang="en-US" sz="4400" i="0" u="none" strike="noStrike" cap="none" dirty="0">
                <a:solidFill>
                  <a:schemeClr val="dk1"/>
                </a:solidFill>
                <a:latin typeface="+mj-lt"/>
                <a:ea typeface="Arial"/>
                <a:cs typeface="Arial"/>
                <a:sym typeface="Arial"/>
              </a:rPr>
              <a:t>atch these video clips </a:t>
            </a:r>
            <a:endParaRPr sz="4400" i="0" u="none" strike="noStrike" cap="none" dirty="0">
              <a:solidFill>
                <a:schemeClr val="dk1"/>
              </a:solidFill>
              <a:latin typeface="+mj-lt"/>
              <a:ea typeface="Arial"/>
              <a:cs typeface="Arial"/>
              <a:sym typeface="Arial"/>
            </a:endParaRPr>
          </a:p>
        </p:txBody>
      </p:sp>
      <p:sp>
        <p:nvSpPr>
          <p:cNvPr id="214" name="Google Shape;214;gfa2e6d4a1b_0_0"/>
          <p:cNvSpPr txBox="1"/>
          <p:nvPr/>
        </p:nvSpPr>
        <p:spPr>
          <a:xfrm>
            <a:off x="6393223" y="4490306"/>
            <a:ext cx="5737500" cy="49241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2000" b="1" dirty="0">
                <a:solidFill>
                  <a:schemeClr val="dk1"/>
                </a:solidFill>
                <a:hlinkClick r:id="rId5"/>
              </a:rPr>
              <a:t>Learn from a “zero waste” restaurant’s practices!</a:t>
            </a:r>
            <a:endParaRPr sz="2000" b="1" dirty="0">
              <a:solidFill>
                <a:schemeClr val="dk1"/>
              </a:solidFill>
            </a:endParaRPr>
          </a:p>
        </p:txBody>
      </p:sp>
      <p:pic>
        <p:nvPicPr>
          <p:cNvPr id="4" name="Online Media 3">
            <a:hlinkClick r:id="" action="ppaction://media"/>
            <a:extLst>
              <a:ext uri="{FF2B5EF4-FFF2-40B4-BE49-F238E27FC236}">
                <a16:creationId xmlns:a16="http://schemas.microsoft.com/office/drawing/2014/main" id="{C8432676-E6F9-E5E7-E609-26CE2B3A4356}"/>
              </a:ext>
            </a:extLst>
          </p:cNvPr>
          <p:cNvPicPr>
            <a:picLocks noRot="1" noChangeAspect="1"/>
          </p:cNvPicPr>
          <p:nvPr>
            <a:videoFile r:link="rId1"/>
          </p:nvPr>
        </p:nvPicPr>
        <p:blipFill>
          <a:blip r:embed="rId6"/>
          <a:stretch>
            <a:fillRect/>
          </a:stretch>
        </p:blipFill>
        <p:spPr>
          <a:xfrm>
            <a:off x="7126167" y="1640095"/>
            <a:ext cx="4271612" cy="2413461"/>
          </a:xfrm>
          <a:prstGeom prst="rect">
            <a:avLst/>
          </a:prstGeom>
          <a:ln w="88900">
            <a:solidFill>
              <a:srgbClr val="7030A0"/>
            </a:solidFill>
          </a:ln>
        </p:spPr>
      </p:pic>
      <p:pic>
        <p:nvPicPr>
          <p:cNvPr id="5" name="Online Media 4">
            <a:hlinkClick r:id="" action="ppaction://media"/>
            <a:extLst>
              <a:ext uri="{FF2B5EF4-FFF2-40B4-BE49-F238E27FC236}">
                <a16:creationId xmlns:a16="http://schemas.microsoft.com/office/drawing/2014/main" id="{19DA75E6-60BE-887B-6A67-78F1ADBAFFB3}"/>
              </a:ext>
            </a:extLst>
          </p:cNvPr>
          <p:cNvPicPr>
            <a:picLocks noRot="1" noChangeAspect="1"/>
          </p:cNvPicPr>
          <p:nvPr>
            <a:videoFile r:link="rId2"/>
          </p:nvPr>
        </p:nvPicPr>
        <p:blipFill>
          <a:blip r:embed="rId7"/>
          <a:stretch>
            <a:fillRect/>
          </a:stretch>
        </p:blipFill>
        <p:spPr>
          <a:xfrm>
            <a:off x="794221" y="1640095"/>
            <a:ext cx="4271612" cy="2413461"/>
          </a:xfrm>
          <a:prstGeom prst="rect">
            <a:avLst/>
          </a:prstGeom>
          <a:ln w="88900">
            <a:solidFill>
              <a:srgbClr val="7030A0"/>
            </a:solidFill>
          </a:ln>
        </p:spPr>
      </p:pic>
      <p:sp>
        <p:nvSpPr>
          <p:cNvPr id="6" name="TextBox 5">
            <a:extLst>
              <a:ext uri="{FF2B5EF4-FFF2-40B4-BE49-F238E27FC236}">
                <a16:creationId xmlns:a16="http://schemas.microsoft.com/office/drawing/2014/main" id="{9F55DBB2-7AF1-2900-3572-3E9FFDD747B6}"/>
              </a:ext>
            </a:extLst>
          </p:cNvPr>
          <p:cNvSpPr txBox="1"/>
          <p:nvPr/>
        </p:nvSpPr>
        <p:spPr>
          <a:xfrm>
            <a:off x="537769" y="4571574"/>
            <a:ext cx="4784515" cy="646331"/>
          </a:xfrm>
          <a:prstGeom prst="rect">
            <a:avLst/>
          </a:prstGeom>
          <a:noFill/>
        </p:spPr>
        <p:txBody>
          <a:bodyPr wrap="none" rtlCol="0">
            <a:spAutoFit/>
          </a:bodyPr>
          <a:lstStyle/>
          <a:p>
            <a:pPr algn="ctr"/>
            <a:r>
              <a:rPr lang="en-US" b="1" i="0" dirty="0">
                <a:solidFill>
                  <a:srgbClr val="030303"/>
                </a:solidFill>
                <a:effectLst/>
                <a:latin typeface="YouTube Sans"/>
                <a:hlinkClick r:id="rId8"/>
              </a:rPr>
              <a:t>Learn from IKEA’s efforts to reduce food waste </a:t>
            </a:r>
            <a:endParaRPr lang="en-US" b="1" i="0" dirty="0">
              <a:solidFill>
                <a:srgbClr val="030303"/>
              </a:solidFill>
              <a:effectLst/>
              <a:latin typeface="YouTube Sans"/>
            </a:endParaRPr>
          </a:p>
          <a:p>
            <a:pPr algn="ctr"/>
            <a:endParaRPr lang="en-US" dirty="0"/>
          </a:p>
        </p:txBody>
      </p:sp>
    </p:spTree>
    <p:extLst>
      <p:ext uri="{BB962C8B-B14F-4D97-AF65-F5344CB8AC3E}">
        <p14:creationId xmlns:p14="http://schemas.microsoft.com/office/powerpoint/2010/main" val="3520442867"/>
      </p:ext>
    </p:extLst>
  </p:cSld>
  <p:clrMapOvr>
    <a:masterClrMapping/>
  </p:clrMapOvr>
  <p:timing>
    <p:tnLst>
      <p:par>
        <p:cTn id="1" dur="indefinite" restart="never" nodeType="tmRoot">
          <p:childTnLst>
            <p:video>
              <p:cMediaNode vol="80000">
                <p:cTn id="2" fill="hold" display="0">
                  <p:stCondLst>
                    <p:cond delay="indefinite"/>
                  </p:stCondLst>
                </p:cTn>
                <p:tgtEl>
                  <p:spTgt spid="4"/>
                </p:tgtEl>
              </p:cMediaNode>
            </p:video>
            <p:video>
              <p:cMediaNode vol="80000">
                <p:cTn id="3" fill="hold" display="0">
                  <p:stCondLst>
                    <p:cond delay="indefinite"/>
                  </p:stCondLst>
                </p:cTn>
                <p:tgtEl>
                  <p:spTgt spid="5"/>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grpSp>
        <p:nvGrpSpPr>
          <p:cNvPr id="220" name="Google Shape;220;p13"/>
          <p:cNvGrpSpPr/>
          <p:nvPr/>
        </p:nvGrpSpPr>
        <p:grpSpPr>
          <a:xfrm>
            <a:off x="-35" y="5560409"/>
            <a:ext cx="12195661" cy="1317008"/>
            <a:chOff x="-35" y="5560409"/>
            <a:chExt cx="12195661" cy="1317008"/>
          </a:xfrm>
        </p:grpSpPr>
        <p:sp>
          <p:nvSpPr>
            <p:cNvPr id="221" name="Google Shape;221;p13"/>
            <p:cNvSpPr/>
            <p:nvPr/>
          </p:nvSpPr>
          <p:spPr>
            <a:xfrm>
              <a:off x="1182893" y="5562605"/>
              <a:ext cx="9819119" cy="1310781"/>
            </a:xfrm>
            <a:custGeom>
              <a:avLst/>
              <a:gdLst/>
              <a:ahLst/>
              <a:cxnLst/>
              <a:rect l="l" t="t" r="r" b="b"/>
              <a:pathLst>
                <a:path w="9819119" h="1310781" extrusionOk="0">
                  <a:moveTo>
                    <a:pt x="0" y="1310781"/>
                  </a:moveTo>
                  <a:cubicBezTo>
                    <a:pt x="801154" y="519539"/>
                    <a:pt x="2746831" y="269"/>
                    <a:pt x="4911434" y="0"/>
                  </a:cubicBezTo>
                  <a:cubicBezTo>
                    <a:pt x="7070298" y="-269"/>
                    <a:pt x="9012858" y="515806"/>
                    <a:pt x="9819119" y="1303811"/>
                  </a:cubicBezTo>
                  <a:lnTo>
                    <a:pt x="0" y="1310781"/>
                  </a:ln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22" name="Google Shape;222;p13"/>
            <p:cNvSpPr/>
            <p:nvPr/>
          </p:nvSpPr>
          <p:spPr>
            <a:xfrm>
              <a:off x="-35" y="5603225"/>
              <a:ext cx="2153789" cy="1270946"/>
            </a:xfrm>
            <a:custGeom>
              <a:avLst/>
              <a:gdLst/>
              <a:ahLst/>
              <a:cxnLst/>
              <a:rect l="l" t="t" r="r" b="b"/>
              <a:pathLst>
                <a:path w="2153789" h="1270946" extrusionOk="0">
                  <a:moveTo>
                    <a:pt x="0" y="1"/>
                  </a:moveTo>
                  <a:cubicBezTo>
                    <a:pt x="384429" y="-325"/>
                    <a:pt x="761979" y="60246"/>
                    <a:pt x="1093351" y="175407"/>
                  </a:cubicBezTo>
                  <a:cubicBezTo>
                    <a:pt x="1747691" y="402809"/>
                    <a:pt x="2150710" y="817209"/>
                    <a:pt x="2153789" y="1265792"/>
                  </a:cubicBezTo>
                  <a:lnTo>
                    <a:pt x="3083" y="1270946"/>
                  </a:lnTo>
                  <a:cubicBezTo>
                    <a:pt x="2055" y="847298"/>
                    <a:pt x="1028" y="423649"/>
                    <a:pt x="0" y="1"/>
                  </a:cubicBez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3" name="Google Shape;223;p13"/>
            <p:cNvSpPr/>
            <p:nvPr/>
          </p:nvSpPr>
          <p:spPr>
            <a:xfrm flipH="1">
              <a:off x="10547360" y="5560409"/>
              <a:ext cx="1648266" cy="1317008"/>
            </a:xfrm>
            <a:custGeom>
              <a:avLst/>
              <a:gdLst/>
              <a:ahLst/>
              <a:cxnLst/>
              <a:rect l="l" t="t" r="r" b="b"/>
              <a:pathLst>
                <a:path w="1648266" h="1317008" extrusionOk="0">
                  <a:moveTo>
                    <a:pt x="0" y="3"/>
                  </a:moveTo>
                  <a:cubicBezTo>
                    <a:pt x="903133" y="-1592"/>
                    <a:pt x="1638925" y="580243"/>
                    <a:pt x="1648266" y="1303386"/>
                  </a:cubicBezTo>
                  <a:lnTo>
                    <a:pt x="3627" y="1317008"/>
                  </a:lnTo>
                  <a:lnTo>
                    <a:pt x="0" y="3"/>
                  </a:lnTo>
                  <a:close/>
                </a:path>
              </a:pathLst>
            </a:custGeom>
            <a:solidFill>
              <a:srgbClr val="5D7D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224" name="Google Shape;224;p13"/>
          <p:cNvGrpSpPr/>
          <p:nvPr/>
        </p:nvGrpSpPr>
        <p:grpSpPr>
          <a:xfrm>
            <a:off x="3859965" y="1356285"/>
            <a:ext cx="4514208" cy="5510134"/>
            <a:chOff x="3618140" y="89170"/>
            <a:chExt cx="5385408" cy="6573539"/>
          </a:xfrm>
        </p:grpSpPr>
        <p:grpSp>
          <p:nvGrpSpPr>
            <p:cNvPr id="225" name="Google Shape;225;p13"/>
            <p:cNvGrpSpPr/>
            <p:nvPr/>
          </p:nvGrpSpPr>
          <p:grpSpPr>
            <a:xfrm>
              <a:off x="6435137" y="3458617"/>
              <a:ext cx="2568411" cy="3176464"/>
              <a:chOff x="6435137" y="3413352"/>
              <a:chExt cx="2568411" cy="3176464"/>
            </a:xfrm>
          </p:grpSpPr>
          <p:sp>
            <p:nvSpPr>
              <p:cNvPr id="226" name="Google Shape;226;p13"/>
              <p:cNvSpPr/>
              <p:nvPr/>
            </p:nvSpPr>
            <p:spPr>
              <a:xfrm>
                <a:off x="7581387" y="4206251"/>
                <a:ext cx="532031" cy="840899"/>
              </a:xfrm>
              <a:custGeom>
                <a:avLst/>
                <a:gdLst/>
                <a:ahLst/>
                <a:cxnLst/>
                <a:rect l="l" t="t" r="r" b="b"/>
                <a:pathLst>
                  <a:path w="532031" h="840899" extrusionOk="0">
                    <a:moveTo>
                      <a:pt x="519833" y="391502"/>
                    </a:moveTo>
                    <a:cubicBezTo>
                      <a:pt x="496166" y="450340"/>
                      <a:pt x="427521" y="558777"/>
                      <a:pt x="363026" y="611769"/>
                    </a:cubicBezTo>
                    <a:cubicBezTo>
                      <a:pt x="319085" y="647883"/>
                      <a:pt x="276559" y="685600"/>
                      <a:pt x="227433" y="714265"/>
                    </a:cubicBezTo>
                    <a:cubicBezTo>
                      <a:pt x="183964" y="739629"/>
                      <a:pt x="151527" y="763674"/>
                      <a:pt x="107116" y="787341"/>
                    </a:cubicBezTo>
                    <a:cubicBezTo>
                      <a:pt x="76659" y="803560"/>
                      <a:pt x="57707" y="817986"/>
                      <a:pt x="0" y="840899"/>
                    </a:cubicBezTo>
                    <a:cubicBezTo>
                      <a:pt x="73359" y="723222"/>
                      <a:pt x="98535" y="657783"/>
                      <a:pt x="121354" y="605828"/>
                    </a:cubicBezTo>
                    <a:cubicBezTo>
                      <a:pt x="152565" y="534732"/>
                      <a:pt x="179532" y="485794"/>
                      <a:pt x="209800" y="414321"/>
                    </a:cubicBezTo>
                    <a:cubicBezTo>
                      <a:pt x="236202" y="351899"/>
                      <a:pt x="213383" y="294946"/>
                      <a:pt x="227527" y="228659"/>
                    </a:cubicBezTo>
                    <a:cubicBezTo>
                      <a:pt x="269016" y="186605"/>
                      <a:pt x="429407" y="35642"/>
                      <a:pt x="472781" y="0"/>
                    </a:cubicBezTo>
                    <a:cubicBezTo>
                      <a:pt x="504652" y="101742"/>
                      <a:pt x="519833" y="192639"/>
                      <a:pt x="530677" y="298812"/>
                    </a:cubicBezTo>
                    <a:cubicBezTo>
                      <a:pt x="535203" y="344827"/>
                      <a:pt x="527565" y="372172"/>
                      <a:pt x="519833" y="391502"/>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7" name="Google Shape;227;p13"/>
              <p:cNvSpPr/>
              <p:nvPr/>
            </p:nvSpPr>
            <p:spPr>
              <a:xfrm>
                <a:off x="7393403" y="4587381"/>
                <a:ext cx="295117" cy="525108"/>
              </a:xfrm>
              <a:custGeom>
                <a:avLst/>
                <a:gdLst/>
                <a:ahLst/>
                <a:cxnLst/>
                <a:rect l="l" t="t" r="r" b="b"/>
                <a:pathLst>
                  <a:path w="295117" h="525108" extrusionOk="0">
                    <a:moveTo>
                      <a:pt x="187984" y="459769"/>
                    </a:moveTo>
                    <a:cubicBezTo>
                      <a:pt x="178555" y="477496"/>
                      <a:pt x="141970" y="488246"/>
                      <a:pt x="123111" y="495789"/>
                    </a:cubicBezTo>
                    <a:cubicBezTo>
                      <a:pt x="93880" y="507481"/>
                      <a:pt x="66253" y="514742"/>
                      <a:pt x="35608" y="522380"/>
                    </a:cubicBezTo>
                    <a:cubicBezTo>
                      <a:pt x="3926" y="530300"/>
                      <a:pt x="-6069" y="521531"/>
                      <a:pt x="3454" y="488811"/>
                    </a:cubicBezTo>
                    <a:cubicBezTo>
                      <a:pt x="13355" y="454583"/>
                      <a:pt x="39851" y="416112"/>
                      <a:pt x="53618" y="383204"/>
                    </a:cubicBezTo>
                    <a:cubicBezTo>
                      <a:pt x="106233" y="257041"/>
                      <a:pt x="205711" y="119468"/>
                      <a:pt x="272187" y="0"/>
                    </a:cubicBezTo>
                    <a:cubicBezTo>
                      <a:pt x="285859" y="3583"/>
                      <a:pt x="283880" y="44694"/>
                      <a:pt x="286991" y="75057"/>
                    </a:cubicBezTo>
                    <a:cubicBezTo>
                      <a:pt x="289349" y="129275"/>
                      <a:pt x="295477" y="165860"/>
                      <a:pt x="295100" y="243651"/>
                    </a:cubicBezTo>
                    <a:cubicBezTo>
                      <a:pt x="294817" y="304376"/>
                      <a:pt x="216555" y="405929"/>
                      <a:pt x="187984"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8" name="Google Shape;228;p13"/>
              <p:cNvSpPr/>
              <p:nvPr/>
            </p:nvSpPr>
            <p:spPr>
              <a:xfrm>
                <a:off x="6435137" y="3413352"/>
                <a:ext cx="2568411" cy="3176464"/>
              </a:xfrm>
              <a:custGeom>
                <a:avLst/>
                <a:gdLst/>
                <a:ahLst/>
                <a:cxnLst/>
                <a:rect l="l" t="t" r="r" b="b"/>
                <a:pathLst>
                  <a:path w="2568411" h="3176464" extrusionOk="0">
                    <a:moveTo>
                      <a:pt x="2350080" y="907276"/>
                    </a:moveTo>
                    <a:cubicBezTo>
                      <a:pt x="2286810" y="1071344"/>
                      <a:pt x="2161590" y="1207785"/>
                      <a:pt x="2042970" y="1335269"/>
                    </a:cubicBezTo>
                    <a:cubicBezTo>
                      <a:pt x="1863437" y="1528191"/>
                      <a:pt x="1668818" y="1720642"/>
                      <a:pt x="1456943" y="1877355"/>
                    </a:cubicBezTo>
                    <a:cubicBezTo>
                      <a:pt x="1257703" y="2024829"/>
                      <a:pt x="1058935" y="2176922"/>
                      <a:pt x="892603" y="2361924"/>
                    </a:cubicBezTo>
                    <a:cubicBezTo>
                      <a:pt x="764177" y="2504776"/>
                      <a:pt x="651498" y="2662339"/>
                      <a:pt x="610197" y="2852715"/>
                    </a:cubicBezTo>
                    <a:cubicBezTo>
                      <a:pt x="594545" y="2924566"/>
                      <a:pt x="588510" y="2997643"/>
                      <a:pt x="585964" y="3071002"/>
                    </a:cubicBezTo>
                    <a:cubicBezTo>
                      <a:pt x="585210" y="3091746"/>
                      <a:pt x="594168" y="3157563"/>
                      <a:pt x="574649" y="3172838"/>
                    </a:cubicBezTo>
                    <a:cubicBezTo>
                      <a:pt x="546644" y="3194620"/>
                      <a:pt x="397003" y="3111736"/>
                      <a:pt x="368432" y="3098158"/>
                    </a:cubicBezTo>
                    <a:cubicBezTo>
                      <a:pt x="265842" y="3049220"/>
                      <a:pt x="193143" y="2981142"/>
                      <a:pt x="115351" y="2900333"/>
                    </a:cubicBezTo>
                    <a:cubicBezTo>
                      <a:pt x="17758" y="2779167"/>
                      <a:pt x="-15810" y="2639992"/>
                      <a:pt x="6726" y="2488275"/>
                    </a:cubicBezTo>
                    <a:cubicBezTo>
                      <a:pt x="63207" y="2108749"/>
                      <a:pt x="246795" y="1740914"/>
                      <a:pt x="482431" y="1442668"/>
                    </a:cubicBezTo>
                    <a:cubicBezTo>
                      <a:pt x="611423" y="1279353"/>
                      <a:pt x="773040" y="1160828"/>
                      <a:pt x="923908" y="1020521"/>
                    </a:cubicBezTo>
                    <a:cubicBezTo>
                      <a:pt x="1081377" y="874085"/>
                      <a:pt x="1235827" y="722463"/>
                      <a:pt x="1412719" y="599223"/>
                    </a:cubicBezTo>
                    <a:cubicBezTo>
                      <a:pt x="1475613" y="555377"/>
                      <a:pt x="1546615" y="520017"/>
                      <a:pt x="1622332" y="505307"/>
                    </a:cubicBezTo>
                    <a:cubicBezTo>
                      <a:pt x="1660897" y="497858"/>
                      <a:pt x="1743686" y="484374"/>
                      <a:pt x="1775651" y="514643"/>
                    </a:cubicBezTo>
                    <a:cubicBezTo>
                      <a:pt x="1825720" y="562166"/>
                      <a:pt x="1715775" y="692289"/>
                      <a:pt x="1685130" y="725292"/>
                    </a:cubicBezTo>
                    <a:cubicBezTo>
                      <a:pt x="1600456" y="816378"/>
                      <a:pt x="1506446" y="897941"/>
                      <a:pt x="1414983" y="982049"/>
                    </a:cubicBezTo>
                    <a:cubicBezTo>
                      <a:pt x="1368308" y="1024953"/>
                      <a:pt x="1322199" y="1068516"/>
                      <a:pt x="1278353" y="1114342"/>
                    </a:cubicBezTo>
                    <a:cubicBezTo>
                      <a:pt x="1236770" y="1157811"/>
                      <a:pt x="1215554" y="1195905"/>
                      <a:pt x="1187832" y="1247954"/>
                    </a:cubicBezTo>
                    <a:cubicBezTo>
                      <a:pt x="1119376" y="1376380"/>
                      <a:pt x="1035079" y="1487268"/>
                      <a:pt x="983501" y="1623521"/>
                    </a:cubicBezTo>
                    <a:cubicBezTo>
                      <a:pt x="976052" y="1643227"/>
                      <a:pt x="957099" y="1667932"/>
                      <a:pt x="975015" y="1684999"/>
                    </a:cubicBezTo>
                    <a:cubicBezTo>
                      <a:pt x="1013957" y="1722150"/>
                      <a:pt x="1199996" y="1601267"/>
                      <a:pt x="1238279" y="1581466"/>
                    </a:cubicBezTo>
                    <a:cubicBezTo>
                      <a:pt x="1418849" y="1488305"/>
                      <a:pt x="1580843" y="1376003"/>
                      <a:pt x="1665989" y="1184495"/>
                    </a:cubicBezTo>
                    <a:cubicBezTo>
                      <a:pt x="1733502" y="1032684"/>
                      <a:pt x="1782911" y="872953"/>
                      <a:pt x="1813179" y="709545"/>
                    </a:cubicBezTo>
                    <a:cubicBezTo>
                      <a:pt x="1844673" y="539536"/>
                      <a:pt x="1847030" y="367358"/>
                      <a:pt x="1865040" y="195840"/>
                    </a:cubicBezTo>
                    <a:cubicBezTo>
                      <a:pt x="1870886" y="140490"/>
                      <a:pt x="1879467" y="22531"/>
                      <a:pt x="1945754" y="2635"/>
                    </a:cubicBezTo>
                    <a:cubicBezTo>
                      <a:pt x="1979605" y="-7454"/>
                      <a:pt x="2033729" y="11970"/>
                      <a:pt x="2033540" y="51667"/>
                    </a:cubicBezTo>
                    <a:cubicBezTo>
                      <a:pt x="2032975" y="176416"/>
                      <a:pt x="2051833" y="300033"/>
                      <a:pt x="2067391" y="423462"/>
                    </a:cubicBezTo>
                    <a:cubicBezTo>
                      <a:pt x="2082573" y="543967"/>
                      <a:pt x="2078141" y="662304"/>
                      <a:pt x="2084552" y="783187"/>
                    </a:cubicBezTo>
                    <a:cubicBezTo>
                      <a:pt x="2084741" y="787147"/>
                      <a:pt x="2085684" y="791107"/>
                      <a:pt x="2086627" y="797991"/>
                    </a:cubicBezTo>
                    <a:cubicBezTo>
                      <a:pt x="2114066" y="782621"/>
                      <a:pt x="2119346" y="754145"/>
                      <a:pt x="2130190" y="732175"/>
                    </a:cubicBezTo>
                    <a:cubicBezTo>
                      <a:pt x="2160835" y="669942"/>
                      <a:pt x="2468888" y="150391"/>
                      <a:pt x="2558371" y="250530"/>
                    </a:cubicBezTo>
                    <a:cubicBezTo>
                      <a:pt x="2572044" y="265805"/>
                      <a:pt x="2569498" y="284286"/>
                      <a:pt x="2563935" y="298147"/>
                    </a:cubicBezTo>
                    <a:cubicBezTo>
                      <a:pt x="2515092" y="418653"/>
                      <a:pt x="2472094" y="541516"/>
                      <a:pt x="2429757" y="664379"/>
                    </a:cubicBezTo>
                    <a:cubicBezTo>
                      <a:pt x="2402978" y="741887"/>
                      <a:pt x="2380725" y="827599"/>
                      <a:pt x="2350080"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229" name="Google Shape;229;p13"/>
            <p:cNvGrpSpPr/>
            <p:nvPr/>
          </p:nvGrpSpPr>
          <p:grpSpPr>
            <a:xfrm>
              <a:off x="3618140" y="3486245"/>
              <a:ext cx="2568411" cy="3176464"/>
              <a:chOff x="3618140" y="3440980"/>
              <a:chExt cx="2568411" cy="3176464"/>
            </a:xfrm>
          </p:grpSpPr>
          <p:sp>
            <p:nvSpPr>
              <p:cNvPr id="230" name="Google Shape;230;p13"/>
              <p:cNvSpPr/>
              <p:nvPr/>
            </p:nvSpPr>
            <p:spPr>
              <a:xfrm>
                <a:off x="4508319" y="4233973"/>
                <a:ext cx="532078" cy="840899"/>
              </a:xfrm>
              <a:custGeom>
                <a:avLst/>
                <a:gdLst/>
                <a:ahLst/>
                <a:cxnLst/>
                <a:rect l="l" t="t" r="r" b="b"/>
                <a:pathLst>
                  <a:path w="532078" h="840899" extrusionOk="0">
                    <a:moveTo>
                      <a:pt x="12245" y="391408"/>
                    </a:moveTo>
                    <a:cubicBezTo>
                      <a:pt x="35912" y="450246"/>
                      <a:pt x="104557" y="558682"/>
                      <a:pt x="169053" y="611674"/>
                    </a:cubicBezTo>
                    <a:cubicBezTo>
                      <a:pt x="212993" y="647789"/>
                      <a:pt x="255519" y="685505"/>
                      <a:pt x="304645" y="714265"/>
                    </a:cubicBezTo>
                    <a:cubicBezTo>
                      <a:pt x="348114" y="739629"/>
                      <a:pt x="380550" y="763674"/>
                      <a:pt x="424962" y="787341"/>
                    </a:cubicBezTo>
                    <a:cubicBezTo>
                      <a:pt x="455418" y="803560"/>
                      <a:pt x="474371" y="817986"/>
                      <a:pt x="532078" y="840899"/>
                    </a:cubicBezTo>
                    <a:cubicBezTo>
                      <a:pt x="458719" y="723222"/>
                      <a:pt x="433543" y="657783"/>
                      <a:pt x="410724" y="605828"/>
                    </a:cubicBezTo>
                    <a:cubicBezTo>
                      <a:pt x="379513" y="534732"/>
                      <a:pt x="352546" y="485794"/>
                      <a:pt x="322278" y="414321"/>
                    </a:cubicBezTo>
                    <a:cubicBezTo>
                      <a:pt x="295876" y="351899"/>
                      <a:pt x="318695" y="294946"/>
                      <a:pt x="304551" y="228659"/>
                    </a:cubicBezTo>
                    <a:cubicBezTo>
                      <a:pt x="263062" y="186605"/>
                      <a:pt x="102671" y="35642"/>
                      <a:pt x="59296" y="0"/>
                    </a:cubicBezTo>
                    <a:cubicBezTo>
                      <a:pt x="27426" y="101742"/>
                      <a:pt x="12245" y="192639"/>
                      <a:pt x="1401" y="298812"/>
                    </a:cubicBezTo>
                    <a:cubicBezTo>
                      <a:pt x="-3219" y="344733"/>
                      <a:pt x="4418" y="372078"/>
                      <a:pt x="12245" y="391408"/>
                    </a:cubicBezTo>
                    <a:close/>
                  </a:path>
                </a:pathLst>
              </a:custGeom>
              <a:solidFill>
                <a:srgbClr val="EBB0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1" name="Google Shape;231;p13"/>
              <p:cNvSpPr/>
              <p:nvPr/>
            </p:nvSpPr>
            <p:spPr>
              <a:xfrm>
                <a:off x="4933264" y="4615009"/>
                <a:ext cx="295117" cy="525108"/>
              </a:xfrm>
              <a:custGeom>
                <a:avLst/>
                <a:gdLst/>
                <a:ahLst/>
                <a:cxnLst/>
                <a:rect l="l" t="t" r="r" b="b"/>
                <a:pathLst>
                  <a:path w="295117" h="525108" extrusionOk="0">
                    <a:moveTo>
                      <a:pt x="107133" y="459769"/>
                    </a:moveTo>
                    <a:cubicBezTo>
                      <a:pt x="116562" y="477496"/>
                      <a:pt x="153147" y="488246"/>
                      <a:pt x="172006" y="495789"/>
                    </a:cubicBezTo>
                    <a:cubicBezTo>
                      <a:pt x="201237" y="507481"/>
                      <a:pt x="228864" y="514742"/>
                      <a:pt x="259509" y="522380"/>
                    </a:cubicBezTo>
                    <a:cubicBezTo>
                      <a:pt x="291191" y="530300"/>
                      <a:pt x="301186" y="521531"/>
                      <a:pt x="291663" y="488811"/>
                    </a:cubicBezTo>
                    <a:cubicBezTo>
                      <a:pt x="281762" y="454583"/>
                      <a:pt x="255266" y="416112"/>
                      <a:pt x="241499" y="383204"/>
                    </a:cubicBezTo>
                    <a:cubicBezTo>
                      <a:pt x="188884" y="257041"/>
                      <a:pt x="89406" y="119469"/>
                      <a:pt x="22930" y="0"/>
                    </a:cubicBezTo>
                    <a:cubicBezTo>
                      <a:pt x="9257" y="3583"/>
                      <a:pt x="11237" y="44694"/>
                      <a:pt x="8126" y="75057"/>
                    </a:cubicBezTo>
                    <a:cubicBezTo>
                      <a:pt x="5768" y="129275"/>
                      <a:pt x="-360" y="165860"/>
                      <a:pt x="17" y="243651"/>
                    </a:cubicBezTo>
                    <a:cubicBezTo>
                      <a:pt x="205" y="304376"/>
                      <a:pt x="78468" y="405929"/>
                      <a:pt x="107133" y="459769"/>
                    </a:cubicBezTo>
                    <a:close/>
                  </a:path>
                </a:pathLst>
              </a:custGeom>
              <a:solidFill>
                <a:srgbClr val="E3A19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2" name="Google Shape;232;p13"/>
              <p:cNvSpPr/>
              <p:nvPr/>
            </p:nvSpPr>
            <p:spPr>
              <a:xfrm>
                <a:off x="3618140" y="3440980"/>
                <a:ext cx="2568411" cy="3176464"/>
              </a:xfrm>
              <a:custGeom>
                <a:avLst/>
                <a:gdLst/>
                <a:ahLst/>
                <a:cxnLst/>
                <a:rect l="l" t="t" r="r" b="b"/>
                <a:pathLst>
                  <a:path w="2568411" h="3176464" extrusionOk="0">
                    <a:moveTo>
                      <a:pt x="218332" y="907276"/>
                    </a:moveTo>
                    <a:cubicBezTo>
                      <a:pt x="281602" y="1071344"/>
                      <a:pt x="406822" y="1207785"/>
                      <a:pt x="525442" y="1335269"/>
                    </a:cubicBezTo>
                    <a:cubicBezTo>
                      <a:pt x="704975" y="1528191"/>
                      <a:pt x="899594" y="1720641"/>
                      <a:pt x="1111469" y="1877355"/>
                    </a:cubicBezTo>
                    <a:cubicBezTo>
                      <a:pt x="1310803" y="2024829"/>
                      <a:pt x="1509477" y="2176922"/>
                      <a:pt x="1675809" y="2361924"/>
                    </a:cubicBezTo>
                    <a:cubicBezTo>
                      <a:pt x="1804235" y="2504776"/>
                      <a:pt x="1916914" y="2662339"/>
                      <a:pt x="1958215" y="2852715"/>
                    </a:cubicBezTo>
                    <a:cubicBezTo>
                      <a:pt x="1973867" y="2924566"/>
                      <a:pt x="1979902" y="2997643"/>
                      <a:pt x="1982448" y="3071002"/>
                    </a:cubicBezTo>
                    <a:cubicBezTo>
                      <a:pt x="1983202" y="3091746"/>
                      <a:pt x="1974244" y="3157563"/>
                      <a:pt x="1993762" y="3172838"/>
                    </a:cubicBezTo>
                    <a:cubicBezTo>
                      <a:pt x="2021767" y="3194619"/>
                      <a:pt x="2171409" y="3111737"/>
                      <a:pt x="2199980" y="3098159"/>
                    </a:cubicBezTo>
                    <a:cubicBezTo>
                      <a:pt x="2302570" y="3049221"/>
                      <a:pt x="2375269" y="2981236"/>
                      <a:pt x="2453061" y="2900333"/>
                    </a:cubicBezTo>
                    <a:cubicBezTo>
                      <a:pt x="2550653" y="2779167"/>
                      <a:pt x="2584222" y="2639992"/>
                      <a:pt x="2561686" y="2488275"/>
                    </a:cubicBezTo>
                    <a:cubicBezTo>
                      <a:pt x="2505205" y="2108748"/>
                      <a:pt x="2321617" y="1740914"/>
                      <a:pt x="2085981" y="1442668"/>
                    </a:cubicBezTo>
                    <a:cubicBezTo>
                      <a:pt x="1956989" y="1279353"/>
                      <a:pt x="1795371" y="1160828"/>
                      <a:pt x="1644504" y="1020521"/>
                    </a:cubicBezTo>
                    <a:cubicBezTo>
                      <a:pt x="1487035" y="874085"/>
                      <a:pt x="1332584" y="722463"/>
                      <a:pt x="1155692" y="599223"/>
                    </a:cubicBezTo>
                    <a:cubicBezTo>
                      <a:pt x="1092799" y="555377"/>
                      <a:pt x="1021797" y="520017"/>
                      <a:pt x="946080" y="505307"/>
                    </a:cubicBezTo>
                    <a:cubicBezTo>
                      <a:pt x="907515" y="497858"/>
                      <a:pt x="824726" y="484375"/>
                      <a:pt x="792761" y="514642"/>
                    </a:cubicBezTo>
                    <a:cubicBezTo>
                      <a:pt x="742692" y="562166"/>
                      <a:pt x="852637" y="692289"/>
                      <a:pt x="883282" y="725291"/>
                    </a:cubicBezTo>
                    <a:cubicBezTo>
                      <a:pt x="967956" y="816378"/>
                      <a:pt x="1061966" y="897941"/>
                      <a:pt x="1153429" y="982050"/>
                    </a:cubicBezTo>
                    <a:cubicBezTo>
                      <a:pt x="1200104" y="1024953"/>
                      <a:pt x="1246213" y="1068516"/>
                      <a:pt x="1290059" y="1114342"/>
                    </a:cubicBezTo>
                    <a:cubicBezTo>
                      <a:pt x="1331642" y="1157810"/>
                      <a:pt x="1352858" y="1195905"/>
                      <a:pt x="1380580" y="1247954"/>
                    </a:cubicBezTo>
                    <a:cubicBezTo>
                      <a:pt x="1449036" y="1376380"/>
                      <a:pt x="1533333" y="1487268"/>
                      <a:pt x="1584911" y="1623520"/>
                    </a:cubicBezTo>
                    <a:cubicBezTo>
                      <a:pt x="1592360" y="1643227"/>
                      <a:pt x="1611313" y="1667932"/>
                      <a:pt x="1593397" y="1684999"/>
                    </a:cubicBezTo>
                    <a:cubicBezTo>
                      <a:pt x="1554455" y="1722150"/>
                      <a:pt x="1368416" y="1601268"/>
                      <a:pt x="1330133" y="1581466"/>
                    </a:cubicBezTo>
                    <a:cubicBezTo>
                      <a:pt x="1149563" y="1488305"/>
                      <a:pt x="987569" y="1376003"/>
                      <a:pt x="902423" y="1184495"/>
                    </a:cubicBezTo>
                    <a:cubicBezTo>
                      <a:pt x="834910" y="1032685"/>
                      <a:pt x="785500" y="872953"/>
                      <a:pt x="755233" y="709545"/>
                    </a:cubicBezTo>
                    <a:cubicBezTo>
                      <a:pt x="723739" y="539535"/>
                      <a:pt x="721382" y="367358"/>
                      <a:pt x="703372" y="195840"/>
                    </a:cubicBezTo>
                    <a:cubicBezTo>
                      <a:pt x="697526" y="140490"/>
                      <a:pt x="688945" y="22531"/>
                      <a:pt x="622658" y="2635"/>
                    </a:cubicBezTo>
                    <a:cubicBezTo>
                      <a:pt x="588807" y="-7454"/>
                      <a:pt x="534683" y="11970"/>
                      <a:pt x="534871" y="51667"/>
                    </a:cubicBezTo>
                    <a:cubicBezTo>
                      <a:pt x="535437" y="176416"/>
                      <a:pt x="516579" y="300033"/>
                      <a:pt x="501021" y="423462"/>
                    </a:cubicBezTo>
                    <a:cubicBezTo>
                      <a:pt x="485839" y="543967"/>
                      <a:pt x="490271" y="662304"/>
                      <a:pt x="483859" y="783187"/>
                    </a:cubicBezTo>
                    <a:cubicBezTo>
                      <a:pt x="483671" y="787147"/>
                      <a:pt x="482728" y="791108"/>
                      <a:pt x="481785" y="797991"/>
                    </a:cubicBezTo>
                    <a:cubicBezTo>
                      <a:pt x="454346" y="782621"/>
                      <a:pt x="449065" y="754145"/>
                      <a:pt x="438222" y="732175"/>
                    </a:cubicBezTo>
                    <a:cubicBezTo>
                      <a:pt x="407577" y="669942"/>
                      <a:pt x="99524" y="150391"/>
                      <a:pt x="10040" y="250529"/>
                    </a:cubicBezTo>
                    <a:cubicBezTo>
                      <a:pt x="-3632" y="265805"/>
                      <a:pt x="-1086" y="284286"/>
                      <a:pt x="4477" y="298147"/>
                    </a:cubicBezTo>
                    <a:cubicBezTo>
                      <a:pt x="53320" y="418653"/>
                      <a:pt x="96318" y="541516"/>
                      <a:pt x="138655" y="664379"/>
                    </a:cubicBezTo>
                    <a:cubicBezTo>
                      <a:pt x="165528" y="741887"/>
                      <a:pt x="187687" y="827599"/>
                      <a:pt x="218332" y="907276"/>
                    </a:cubicBezTo>
                    <a:close/>
                  </a:path>
                </a:pathLst>
              </a:custGeom>
              <a:solidFill>
                <a:srgbClr val="F7CAB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233" name="Google Shape;233;p13"/>
            <p:cNvGrpSpPr/>
            <p:nvPr/>
          </p:nvGrpSpPr>
          <p:grpSpPr>
            <a:xfrm>
              <a:off x="4056136" y="89170"/>
              <a:ext cx="4439320" cy="4434279"/>
              <a:chOff x="4056136" y="43905"/>
              <a:chExt cx="4439320" cy="4434279"/>
            </a:xfrm>
          </p:grpSpPr>
          <p:sp>
            <p:nvSpPr>
              <p:cNvPr id="234" name="Google Shape;234;p13"/>
              <p:cNvSpPr/>
              <p:nvPr/>
            </p:nvSpPr>
            <p:spPr>
              <a:xfrm>
                <a:off x="4062208" y="43905"/>
                <a:ext cx="4433248" cy="4433248"/>
              </a:xfrm>
              <a:custGeom>
                <a:avLst/>
                <a:gdLst/>
                <a:ahLst/>
                <a:cxnLst/>
                <a:rect l="l" t="t" r="r" b="b"/>
                <a:pathLst>
                  <a:path w="4433248" h="4433248" extrusionOk="0">
                    <a:moveTo>
                      <a:pt x="4433249" y="2216624"/>
                    </a:moveTo>
                    <a:cubicBezTo>
                      <a:pt x="4433249" y="3440832"/>
                      <a:pt x="3440832" y="4433249"/>
                      <a:pt x="2216624" y="4433249"/>
                    </a:cubicBezTo>
                    <a:cubicBezTo>
                      <a:pt x="992416" y="4433249"/>
                      <a:pt x="0" y="3440832"/>
                      <a:pt x="0" y="2216624"/>
                    </a:cubicBezTo>
                    <a:cubicBezTo>
                      <a:pt x="0" y="992417"/>
                      <a:pt x="992416" y="0"/>
                      <a:pt x="2216624" y="0"/>
                    </a:cubicBezTo>
                    <a:cubicBezTo>
                      <a:pt x="3440832" y="0"/>
                      <a:pt x="4433249" y="992417"/>
                      <a:pt x="4433249" y="2216624"/>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5" name="Google Shape;235;p13"/>
              <p:cNvSpPr/>
              <p:nvPr/>
            </p:nvSpPr>
            <p:spPr>
              <a:xfrm>
                <a:off x="4056136" y="678338"/>
                <a:ext cx="4430130" cy="3799846"/>
              </a:xfrm>
              <a:custGeom>
                <a:avLst/>
                <a:gdLst/>
                <a:ahLst/>
                <a:cxnLst/>
                <a:rect l="l" t="t" r="r" b="b"/>
                <a:pathLst>
                  <a:path w="4430130" h="3799846" extrusionOk="0">
                    <a:moveTo>
                      <a:pt x="4099115" y="430121"/>
                    </a:moveTo>
                    <a:cubicBezTo>
                      <a:pt x="4140604" y="483302"/>
                      <a:pt x="4168137" y="544498"/>
                      <a:pt x="4199159" y="603619"/>
                    </a:cubicBezTo>
                    <a:cubicBezTo>
                      <a:pt x="4249417" y="699326"/>
                      <a:pt x="4290435" y="799370"/>
                      <a:pt x="4322683" y="902243"/>
                    </a:cubicBezTo>
                    <a:cubicBezTo>
                      <a:pt x="4344653" y="972113"/>
                      <a:pt x="4363323" y="1043304"/>
                      <a:pt x="4379541" y="1115155"/>
                    </a:cubicBezTo>
                    <a:cubicBezTo>
                      <a:pt x="4401040" y="1210579"/>
                      <a:pt x="4413674" y="1307040"/>
                      <a:pt x="4424613" y="1403690"/>
                    </a:cubicBezTo>
                    <a:cubicBezTo>
                      <a:pt x="4433099" y="1478180"/>
                      <a:pt x="4426404" y="1553426"/>
                      <a:pt x="4429610" y="1628294"/>
                    </a:cubicBezTo>
                    <a:cubicBezTo>
                      <a:pt x="4433287" y="1716174"/>
                      <a:pt x="4416315" y="1802452"/>
                      <a:pt x="4415372" y="1889861"/>
                    </a:cubicBezTo>
                    <a:cubicBezTo>
                      <a:pt x="4413015" y="1957280"/>
                      <a:pt x="4398117" y="2022813"/>
                      <a:pt x="4384538" y="2088440"/>
                    </a:cubicBezTo>
                    <a:cubicBezTo>
                      <a:pt x="4373883" y="2139924"/>
                      <a:pt x="4359079" y="2190842"/>
                      <a:pt x="4343238" y="2240911"/>
                    </a:cubicBezTo>
                    <a:cubicBezTo>
                      <a:pt x="4301844" y="2371789"/>
                      <a:pt x="4250643" y="2499084"/>
                      <a:pt x="4186430" y="2620815"/>
                    </a:cubicBezTo>
                    <a:cubicBezTo>
                      <a:pt x="4114768" y="2756596"/>
                      <a:pt x="4028679" y="2882382"/>
                      <a:pt x="3932124" y="3001945"/>
                    </a:cubicBezTo>
                    <a:cubicBezTo>
                      <a:pt x="3856124" y="3096143"/>
                      <a:pt x="3768809" y="3179120"/>
                      <a:pt x="3681211" y="3261249"/>
                    </a:cubicBezTo>
                    <a:cubicBezTo>
                      <a:pt x="3616244" y="3322162"/>
                      <a:pt x="3541848" y="3373551"/>
                      <a:pt x="3468582" y="3425034"/>
                    </a:cubicBezTo>
                    <a:cubicBezTo>
                      <a:pt x="3341099" y="3505843"/>
                      <a:pt x="3178888" y="3575795"/>
                      <a:pt x="3082694" y="3621134"/>
                    </a:cubicBezTo>
                    <a:cubicBezTo>
                      <a:pt x="2986500" y="3666473"/>
                      <a:pt x="2975862" y="3657578"/>
                      <a:pt x="2891419" y="3697068"/>
                    </a:cubicBezTo>
                    <a:cubicBezTo>
                      <a:pt x="2789772" y="3727619"/>
                      <a:pt x="2687465" y="3754209"/>
                      <a:pt x="2581952" y="3769296"/>
                    </a:cubicBezTo>
                    <a:cubicBezTo>
                      <a:pt x="2507555" y="3779951"/>
                      <a:pt x="2433724" y="3794189"/>
                      <a:pt x="2358290" y="3795038"/>
                    </a:cubicBezTo>
                    <a:cubicBezTo>
                      <a:pt x="2333303" y="3800412"/>
                      <a:pt x="2307561" y="3792020"/>
                      <a:pt x="2282762" y="3799846"/>
                    </a:cubicBezTo>
                    <a:lnTo>
                      <a:pt x="2161785" y="3799846"/>
                    </a:lnTo>
                    <a:cubicBezTo>
                      <a:pt x="2139155" y="3792209"/>
                      <a:pt x="2115582" y="3799941"/>
                      <a:pt x="2092763" y="3795509"/>
                    </a:cubicBezTo>
                    <a:lnTo>
                      <a:pt x="2066644" y="3792774"/>
                    </a:lnTo>
                    <a:cubicBezTo>
                      <a:pt x="2056649" y="3781742"/>
                      <a:pt x="2060326" y="3769107"/>
                      <a:pt x="2062306" y="3756661"/>
                    </a:cubicBezTo>
                    <a:cubicBezTo>
                      <a:pt x="2081071" y="3636532"/>
                      <a:pt x="2125953" y="3524701"/>
                      <a:pt x="2172346" y="3413625"/>
                    </a:cubicBezTo>
                    <a:cubicBezTo>
                      <a:pt x="2202802" y="3340548"/>
                      <a:pt x="2232127" y="3266906"/>
                      <a:pt x="2267392" y="3195904"/>
                    </a:cubicBezTo>
                    <a:cubicBezTo>
                      <a:pt x="2300112" y="3129994"/>
                      <a:pt x="2341129" y="3070024"/>
                      <a:pt x="2394875" y="3019672"/>
                    </a:cubicBezTo>
                    <a:cubicBezTo>
                      <a:pt x="2426463" y="2990064"/>
                      <a:pt x="2444662" y="2955647"/>
                      <a:pt x="2449848" y="2912556"/>
                    </a:cubicBezTo>
                    <a:cubicBezTo>
                      <a:pt x="2463426" y="2799593"/>
                      <a:pt x="2441456" y="2697569"/>
                      <a:pt x="2369511" y="2606011"/>
                    </a:cubicBezTo>
                    <a:cubicBezTo>
                      <a:pt x="2307655" y="2527277"/>
                      <a:pt x="2243348" y="2450146"/>
                      <a:pt x="2199124" y="2358588"/>
                    </a:cubicBezTo>
                    <a:cubicBezTo>
                      <a:pt x="2144152" y="2244872"/>
                      <a:pt x="2125860" y="2125403"/>
                      <a:pt x="2135760" y="2001126"/>
                    </a:cubicBezTo>
                    <a:cubicBezTo>
                      <a:pt x="2143398" y="1905230"/>
                      <a:pt x="2217606" y="1853652"/>
                      <a:pt x="2308692" y="1877320"/>
                    </a:cubicBezTo>
                    <a:cubicBezTo>
                      <a:pt x="2363382" y="1876094"/>
                      <a:pt x="2412131" y="1900044"/>
                      <a:pt x="2463426" y="1913151"/>
                    </a:cubicBezTo>
                    <a:cubicBezTo>
                      <a:pt x="2503972" y="1923523"/>
                      <a:pt x="2542726" y="1938704"/>
                      <a:pt x="2582329" y="1951811"/>
                    </a:cubicBezTo>
                    <a:cubicBezTo>
                      <a:pt x="2632587" y="1968500"/>
                      <a:pt x="2682373" y="1986982"/>
                      <a:pt x="2733008" y="2001974"/>
                    </a:cubicBezTo>
                    <a:cubicBezTo>
                      <a:pt x="2782229" y="2016590"/>
                      <a:pt x="2829846" y="2034222"/>
                      <a:pt x="2876427" y="2054778"/>
                    </a:cubicBezTo>
                    <a:cubicBezTo>
                      <a:pt x="2933945" y="2080143"/>
                      <a:pt x="2989294" y="2110411"/>
                      <a:pt x="3046530" y="2136341"/>
                    </a:cubicBezTo>
                    <a:cubicBezTo>
                      <a:pt x="3091790" y="2156802"/>
                      <a:pt x="3136013" y="2179810"/>
                      <a:pt x="3183631" y="2194802"/>
                    </a:cubicBezTo>
                    <a:cubicBezTo>
                      <a:pt x="3255764" y="2214792"/>
                      <a:pt x="3327144" y="2239120"/>
                      <a:pt x="3402766" y="2241571"/>
                    </a:cubicBezTo>
                    <a:cubicBezTo>
                      <a:pt x="3463679" y="2243551"/>
                      <a:pt x="3523932" y="2232802"/>
                      <a:pt x="3578339" y="2206212"/>
                    </a:cubicBezTo>
                    <a:cubicBezTo>
                      <a:pt x="3662731" y="2165100"/>
                      <a:pt x="3736939" y="2109185"/>
                      <a:pt x="3793608" y="2032808"/>
                    </a:cubicBezTo>
                    <a:cubicBezTo>
                      <a:pt x="3851787" y="1954357"/>
                      <a:pt x="3841037" y="1889861"/>
                      <a:pt x="3761360" y="1832060"/>
                    </a:cubicBezTo>
                    <a:cubicBezTo>
                      <a:pt x="3721851" y="1803395"/>
                      <a:pt x="3679326" y="1779633"/>
                      <a:pt x="3636046" y="1757663"/>
                    </a:cubicBezTo>
                    <a:cubicBezTo>
                      <a:pt x="3594651" y="1736636"/>
                      <a:pt x="3554954" y="1712591"/>
                      <a:pt x="3513466" y="1691753"/>
                    </a:cubicBezTo>
                    <a:cubicBezTo>
                      <a:pt x="3469903" y="1663748"/>
                      <a:pt x="3426528" y="1635649"/>
                      <a:pt x="3390886" y="1597272"/>
                    </a:cubicBezTo>
                    <a:cubicBezTo>
                      <a:pt x="3329596" y="1531267"/>
                      <a:pt x="3319129" y="1462528"/>
                      <a:pt x="3359864" y="1381908"/>
                    </a:cubicBezTo>
                    <a:cubicBezTo>
                      <a:pt x="3387491" y="1327124"/>
                      <a:pt x="3430111" y="1284315"/>
                      <a:pt x="3474806" y="1243770"/>
                    </a:cubicBezTo>
                    <a:cubicBezTo>
                      <a:pt x="3550334" y="1175313"/>
                      <a:pt x="3634914" y="1119115"/>
                      <a:pt x="3721946" y="1066783"/>
                    </a:cubicBezTo>
                    <a:cubicBezTo>
                      <a:pt x="3912605" y="952218"/>
                      <a:pt x="4026416" y="784566"/>
                      <a:pt x="4071676" y="568448"/>
                    </a:cubicBezTo>
                    <a:cubicBezTo>
                      <a:pt x="4079880" y="529128"/>
                      <a:pt x="4088743" y="489902"/>
                      <a:pt x="4090723" y="449640"/>
                    </a:cubicBezTo>
                    <a:cubicBezTo>
                      <a:pt x="4091101" y="442285"/>
                      <a:pt x="4091949" y="434741"/>
                      <a:pt x="4099115" y="430121"/>
                    </a:cubicBezTo>
                    <a:close/>
                    <a:moveTo>
                      <a:pt x="684261" y="363"/>
                    </a:moveTo>
                    <a:cubicBezTo>
                      <a:pt x="688281" y="1141"/>
                      <a:pt x="692099" y="3074"/>
                      <a:pt x="695635" y="5242"/>
                    </a:cubicBezTo>
                    <a:cubicBezTo>
                      <a:pt x="751928" y="39282"/>
                      <a:pt x="806995" y="74547"/>
                      <a:pt x="838960" y="135648"/>
                    </a:cubicBezTo>
                    <a:cubicBezTo>
                      <a:pt x="880354" y="214665"/>
                      <a:pt x="874697" y="290382"/>
                      <a:pt x="823213" y="362233"/>
                    </a:cubicBezTo>
                    <a:cubicBezTo>
                      <a:pt x="790305" y="408059"/>
                      <a:pt x="790682" y="426352"/>
                      <a:pt x="826796" y="470858"/>
                    </a:cubicBezTo>
                    <a:cubicBezTo>
                      <a:pt x="899590" y="560530"/>
                      <a:pt x="985961" y="634266"/>
                      <a:pt x="1086666" y="690653"/>
                    </a:cubicBezTo>
                    <a:cubicBezTo>
                      <a:pt x="1144090" y="722807"/>
                      <a:pt x="1175301" y="771367"/>
                      <a:pt x="1181430" y="835486"/>
                    </a:cubicBezTo>
                    <a:cubicBezTo>
                      <a:pt x="1184919" y="872166"/>
                      <a:pt x="1191613" y="908751"/>
                      <a:pt x="1190010" y="945902"/>
                    </a:cubicBezTo>
                    <a:cubicBezTo>
                      <a:pt x="1186616" y="1024071"/>
                      <a:pt x="1192367" y="1102145"/>
                      <a:pt x="1196800" y="1180125"/>
                    </a:cubicBezTo>
                    <a:cubicBezTo>
                      <a:pt x="1200005" y="1235663"/>
                      <a:pt x="1183504" y="1284695"/>
                      <a:pt x="1154368" y="1329955"/>
                    </a:cubicBezTo>
                    <a:cubicBezTo>
                      <a:pt x="1084497" y="1438297"/>
                      <a:pt x="1010760" y="1543999"/>
                      <a:pt x="935610" y="1648758"/>
                    </a:cubicBezTo>
                    <a:cubicBezTo>
                      <a:pt x="876488" y="1731169"/>
                      <a:pt x="817650" y="1813863"/>
                      <a:pt x="770220" y="1904007"/>
                    </a:cubicBezTo>
                    <a:cubicBezTo>
                      <a:pt x="755416" y="1932200"/>
                      <a:pt x="744384" y="1961714"/>
                      <a:pt x="737878" y="1993113"/>
                    </a:cubicBezTo>
                    <a:cubicBezTo>
                      <a:pt x="729864" y="2031679"/>
                      <a:pt x="740613" y="2063927"/>
                      <a:pt x="766637" y="2092215"/>
                    </a:cubicBezTo>
                    <a:cubicBezTo>
                      <a:pt x="808786" y="2138135"/>
                      <a:pt x="865739" y="2159634"/>
                      <a:pt x="920711" y="2184055"/>
                    </a:cubicBezTo>
                    <a:cubicBezTo>
                      <a:pt x="944001" y="2194427"/>
                      <a:pt x="966349" y="2205648"/>
                      <a:pt x="988036" y="2218944"/>
                    </a:cubicBezTo>
                    <a:cubicBezTo>
                      <a:pt x="1032636" y="2246288"/>
                      <a:pt x="1049609" y="2286739"/>
                      <a:pt x="1038388" y="2335300"/>
                    </a:cubicBezTo>
                    <a:cubicBezTo>
                      <a:pt x="1008026" y="2467215"/>
                      <a:pt x="954751" y="2587626"/>
                      <a:pt x="849615" y="2678713"/>
                    </a:cubicBezTo>
                    <a:cubicBezTo>
                      <a:pt x="797471" y="2723973"/>
                      <a:pt x="733635" y="2737080"/>
                      <a:pt x="666876" y="2739720"/>
                    </a:cubicBezTo>
                    <a:cubicBezTo>
                      <a:pt x="646792" y="2740474"/>
                      <a:pt x="626708" y="2739343"/>
                      <a:pt x="606623" y="2740097"/>
                    </a:cubicBezTo>
                    <a:cubicBezTo>
                      <a:pt x="547974" y="2742455"/>
                      <a:pt x="522797" y="2764896"/>
                      <a:pt x="511483" y="2821943"/>
                    </a:cubicBezTo>
                    <a:cubicBezTo>
                      <a:pt x="504411" y="2857491"/>
                      <a:pt x="504128" y="2893228"/>
                      <a:pt x="504128" y="2929248"/>
                    </a:cubicBezTo>
                    <a:cubicBezTo>
                      <a:pt x="504128" y="2942260"/>
                      <a:pt x="507428" y="2956875"/>
                      <a:pt x="495170" y="2967530"/>
                    </a:cubicBezTo>
                    <a:cubicBezTo>
                      <a:pt x="436332" y="2904637"/>
                      <a:pt x="389940" y="2832504"/>
                      <a:pt x="343642" y="2760464"/>
                    </a:cubicBezTo>
                    <a:cubicBezTo>
                      <a:pt x="249444" y="2613746"/>
                      <a:pt x="175613" y="2457315"/>
                      <a:pt x="119698" y="2292303"/>
                    </a:cubicBezTo>
                    <a:cubicBezTo>
                      <a:pt x="63499" y="2126443"/>
                      <a:pt x="27008" y="1956622"/>
                      <a:pt x="12016" y="1781804"/>
                    </a:cubicBezTo>
                    <a:cubicBezTo>
                      <a:pt x="5038" y="1700713"/>
                      <a:pt x="1549" y="1619810"/>
                      <a:pt x="135" y="1538624"/>
                    </a:cubicBezTo>
                    <a:cubicBezTo>
                      <a:pt x="-1374" y="1469885"/>
                      <a:pt x="10130" y="1401995"/>
                      <a:pt x="16259" y="1334010"/>
                    </a:cubicBezTo>
                    <a:cubicBezTo>
                      <a:pt x="22199" y="1267911"/>
                      <a:pt x="32760" y="1201718"/>
                      <a:pt x="48036" y="1136184"/>
                    </a:cubicBezTo>
                    <a:cubicBezTo>
                      <a:pt x="61237" y="1079420"/>
                      <a:pt x="73023" y="1022374"/>
                      <a:pt x="89430" y="966364"/>
                    </a:cubicBezTo>
                    <a:cubicBezTo>
                      <a:pt x="109703" y="896965"/>
                      <a:pt x="134219" y="829169"/>
                      <a:pt x="160432" y="761750"/>
                    </a:cubicBezTo>
                    <a:cubicBezTo>
                      <a:pt x="205881" y="644638"/>
                      <a:pt x="263022" y="533939"/>
                      <a:pt x="328744" y="427012"/>
                    </a:cubicBezTo>
                    <a:cubicBezTo>
                      <a:pt x="387771" y="330834"/>
                      <a:pt x="453398" y="239936"/>
                      <a:pt x="526286" y="153847"/>
                    </a:cubicBezTo>
                    <a:cubicBezTo>
                      <a:pt x="571641" y="100194"/>
                      <a:pt x="617844" y="47768"/>
                      <a:pt x="671685" y="2413"/>
                    </a:cubicBezTo>
                    <a:cubicBezTo>
                      <a:pt x="676022" y="-38"/>
                      <a:pt x="680242" y="-415"/>
                      <a:pt x="684261" y="36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6" name="Google Shape;236;p13"/>
              <p:cNvSpPr/>
              <p:nvPr/>
            </p:nvSpPr>
            <p:spPr>
              <a:xfrm>
                <a:off x="4551307" y="576748"/>
                <a:ext cx="3613090" cy="3894379"/>
              </a:xfrm>
              <a:custGeom>
                <a:avLst/>
                <a:gdLst/>
                <a:ahLst/>
                <a:cxnLst/>
                <a:rect l="l" t="t" r="r" b="b"/>
                <a:pathLst>
                  <a:path w="3613090" h="3894379" extrusionOk="0">
                    <a:moveTo>
                      <a:pt x="1463640" y="1895557"/>
                    </a:moveTo>
                    <a:cubicBezTo>
                      <a:pt x="1484654" y="1892699"/>
                      <a:pt x="1507544" y="1893341"/>
                      <a:pt x="1531588" y="1897348"/>
                    </a:cubicBezTo>
                    <a:cubicBezTo>
                      <a:pt x="1580054" y="1905363"/>
                      <a:pt x="1628238" y="1913189"/>
                      <a:pt x="1674913" y="1928465"/>
                    </a:cubicBezTo>
                    <a:cubicBezTo>
                      <a:pt x="1721776" y="1943740"/>
                      <a:pt x="1770525" y="1953546"/>
                      <a:pt x="1813522" y="1978911"/>
                    </a:cubicBezTo>
                    <a:cubicBezTo>
                      <a:pt x="1779766" y="1978723"/>
                      <a:pt x="1745538" y="1976554"/>
                      <a:pt x="1714610" y="1993621"/>
                    </a:cubicBezTo>
                    <a:cubicBezTo>
                      <a:pt x="1669349" y="2018514"/>
                      <a:pt x="1651906" y="2061228"/>
                      <a:pt x="1648228" y="2108940"/>
                    </a:cubicBezTo>
                    <a:cubicBezTo>
                      <a:pt x="1636536" y="2261883"/>
                      <a:pt x="1669915" y="2404735"/>
                      <a:pt x="1754495" y="2533256"/>
                    </a:cubicBezTo>
                    <a:cubicBezTo>
                      <a:pt x="1793155" y="2592000"/>
                      <a:pt x="1836058" y="2648198"/>
                      <a:pt x="1880658" y="2702699"/>
                    </a:cubicBezTo>
                    <a:cubicBezTo>
                      <a:pt x="1958073" y="2797369"/>
                      <a:pt x="1977591" y="2904485"/>
                      <a:pt x="1961656" y="3022633"/>
                    </a:cubicBezTo>
                    <a:cubicBezTo>
                      <a:pt x="1955715" y="3066385"/>
                      <a:pt x="1935914" y="3099010"/>
                      <a:pt x="1904703" y="3128052"/>
                    </a:cubicBezTo>
                    <a:cubicBezTo>
                      <a:pt x="1826440" y="3200846"/>
                      <a:pt x="1779011" y="3293441"/>
                      <a:pt x="1738560" y="3390373"/>
                    </a:cubicBezTo>
                    <a:cubicBezTo>
                      <a:pt x="1695940" y="3492398"/>
                      <a:pt x="1650962" y="3593385"/>
                      <a:pt x="1616074" y="3698426"/>
                    </a:cubicBezTo>
                    <a:cubicBezTo>
                      <a:pt x="1594858" y="3762262"/>
                      <a:pt x="1576849" y="3826947"/>
                      <a:pt x="1571380" y="3894366"/>
                    </a:cubicBezTo>
                    <a:cubicBezTo>
                      <a:pt x="1472278" y="3894932"/>
                      <a:pt x="1375535" y="3877582"/>
                      <a:pt x="1279262" y="3856366"/>
                    </a:cubicBezTo>
                    <a:cubicBezTo>
                      <a:pt x="1280770" y="3799036"/>
                      <a:pt x="1303683" y="3746893"/>
                      <a:pt x="1322165" y="3694466"/>
                    </a:cubicBezTo>
                    <a:cubicBezTo>
                      <a:pt x="1351018" y="3612903"/>
                      <a:pt x="1385341" y="3533320"/>
                      <a:pt x="1419380" y="3453738"/>
                    </a:cubicBezTo>
                    <a:cubicBezTo>
                      <a:pt x="1466621" y="3343416"/>
                      <a:pt x="1511127" y="3231396"/>
                      <a:pt x="1597310" y="3142950"/>
                    </a:cubicBezTo>
                    <a:cubicBezTo>
                      <a:pt x="1612585" y="3127298"/>
                      <a:pt x="1631632" y="3115982"/>
                      <a:pt x="1645399" y="3099670"/>
                    </a:cubicBezTo>
                    <a:cubicBezTo>
                      <a:pt x="1670952" y="3069214"/>
                      <a:pt x="1679816" y="3030365"/>
                      <a:pt x="1683399" y="2992648"/>
                    </a:cubicBezTo>
                    <a:cubicBezTo>
                      <a:pt x="1690848" y="2912971"/>
                      <a:pt x="1685756" y="2834614"/>
                      <a:pt x="1648605" y="2760312"/>
                    </a:cubicBezTo>
                    <a:cubicBezTo>
                      <a:pt x="1619940" y="2702793"/>
                      <a:pt x="1581658" y="2651970"/>
                      <a:pt x="1541772" y="2603127"/>
                    </a:cubicBezTo>
                    <a:cubicBezTo>
                      <a:pt x="1468318" y="2513172"/>
                      <a:pt x="1405331" y="2417465"/>
                      <a:pt x="1371103" y="2306294"/>
                    </a:cubicBezTo>
                    <a:cubicBezTo>
                      <a:pt x="1342438" y="2213322"/>
                      <a:pt x="1331971" y="2116106"/>
                      <a:pt x="1344607" y="2019457"/>
                    </a:cubicBezTo>
                    <a:cubicBezTo>
                      <a:pt x="1354437" y="1944212"/>
                      <a:pt x="1400599" y="1904132"/>
                      <a:pt x="1463640" y="1895557"/>
                    </a:cubicBezTo>
                    <a:close/>
                    <a:moveTo>
                      <a:pt x="3447701" y="303713"/>
                    </a:moveTo>
                    <a:cubicBezTo>
                      <a:pt x="3474197" y="315688"/>
                      <a:pt x="3484475" y="342373"/>
                      <a:pt x="3500505" y="363400"/>
                    </a:cubicBezTo>
                    <a:cubicBezTo>
                      <a:pt x="3541428" y="417241"/>
                      <a:pt x="3582162" y="471271"/>
                      <a:pt x="3613090" y="531806"/>
                    </a:cubicBezTo>
                    <a:cubicBezTo>
                      <a:pt x="3604320" y="689557"/>
                      <a:pt x="3558966" y="836182"/>
                      <a:pt x="3469765" y="966588"/>
                    </a:cubicBezTo>
                    <a:cubicBezTo>
                      <a:pt x="3409795" y="1054374"/>
                      <a:pt x="3328799" y="1121322"/>
                      <a:pt x="3237712" y="1176766"/>
                    </a:cubicBezTo>
                    <a:cubicBezTo>
                      <a:pt x="3132387" y="1240790"/>
                      <a:pt x="3029986" y="1309152"/>
                      <a:pt x="2944745" y="1399673"/>
                    </a:cubicBezTo>
                    <a:cubicBezTo>
                      <a:pt x="2918061" y="1428055"/>
                      <a:pt x="2893639" y="1458323"/>
                      <a:pt x="2876949" y="1494060"/>
                    </a:cubicBezTo>
                    <a:cubicBezTo>
                      <a:pt x="2843004" y="1566570"/>
                      <a:pt x="2854036" y="1632858"/>
                      <a:pt x="2908443" y="1691602"/>
                    </a:cubicBezTo>
                    <a:cubicBezTo>
                      <a:pt x="2943803" y="1729790"/>
                      <a:pt x="2988215" y="1756381"/>
                      <a:pt x="3028289" y="1788629"/>
                    </a:cubicBezTo>
                    <a:lnTo>
                      <a:pt x="3028198" y="1788631"/>
                    </a:lnTo>
                    <a:lnTo>
                      <a:pt x="3174995" y="1862130"/>
                    </a:lnTo>
                    <a:cubicBezTo>
                      <a:pt x="3223237" y="1887778"/>
                      <a:pt x="3269582" y="1916537"/>
                      <a:pt x="3310411" y="1954301"/>
                    </a:cubicBezTo>
                    <a:cubicBezTo>
                      <a:pt x="3361234" y="2001258"/>
                      <a:pt x="3366515" y="2058682"/>
                      <a:pt x="3329740" y="2117049"/>
                    </a:cubicBezTo>
                    <a:cubicBezTo>
                      <a:pt x="3284291" y="2189089"/>
                      <a:pt x="3218664" y="2239912"/>
                      <a:pt x="3149170" y="2286587"/>
                    </a:cubicBezTo>
                    <a:cubicBezTo>
                      <a:pt x="3085146" y="2329584"/>
                      <a:pt x="3012446" y="2348631"/>
                      <a:pt x="2937485" y="2351743"/>
                    </a:cubicBezTo>
                    <a:cubicBezTo>
                      <a:pt x="2874591" y="2354383"/>
                      <a:pt x="2812075" y="2340145"/>
                      <a:pt x="2752011" y="2319589"/>
                    </a:cubicBezTo>
                    <a:cubicBezTo>
                      <a:pt x="2733436" y="2313178"/>
                      <a:pt x="2712409" y="2311574"/>
                      <a:pt x="2697416" y="2296393"/>
                    </a:cubicBezTo>
                    <a:cubicBezTo>
                      <a:pt x="2833197" y="2291584"/>
                      <a:pt x="2949082" y="2241798"/>
                      <a:pt x="3048089" y="2147883"/>
                    </a:cubicBezTo>
                    <a:cubicBezTo>
                      <a:pt x="3085523" y="2112335"/>
                      <a:pt x="3121355" y="2077163"/>
                      <a:pt x="3146719" y="2031903"/>
                    </a:cubicBezTo>
                    <a:cubicBezTo>
                      <a:pt x="3185850" y="1961939"/>
                      <a:pt x="3168312" y="1907626"/>
                      <a:pt x="3106079" y="1854634"/>
                    </a:cubicBezTo>
                    <a:cubicBezTo>
                      <a:pt x="3077697" y="1830401"/>
                      <a:pt x="3045449" y="1810694"/>
                      <a:pt x="3014898" y="1788912"/>
                    </a:cubicBezTo>
                    <a:lnTo>
                      <a:pt x="3014989" y="1788910"/>
                    </a:lnTo>
                    <a:lnTo>
                      <a:pt x="2927974" y="1746893"/>
                    </a:lnTo>
                    <a:cubicBezTo>
                      <a:pt x="2899603" y="1731653"/>
                      <a:pt x="2871622" y="1715647"/>
                      <a:pt x="2843287" y="1700277"/>
                    </a:cubicBezTo>
                    <a:cubicBezTo>
                      <a:pt x="2782751" y="1667369"/>
                      <a:pt x="2726836" y="1628898"/>
                      <a:pt x="2682047" y="1575057"/>
                    </a:cubicBezTo>
                    <a:cubicBezTo>
                      <a:pt x="2622077" y="1502734"/>
                      <a:pt x="2623398" y="1433147"/>
                      <a:pt x="2668375" y="1356864"/>
                    </a:cubicBezTo>
                    <a:cubicBezTo>
                      <a:pt x="2722498" y="1265212"/>
                      <a:pt x="2806136" y="1204676"/>
                      <a:pt x="2887133" y="1140463"/>
                    </a:cubicBezTo>
                    <a:cubicBezTo>
                      <a:pt x="2974542" y="1071064"/>
                      <a:pt x="3078264" y="1025804"/>
                      <a:pt x="3162372" y="951501"/>
                    </a:cubicBezTo>
                    <a:cubicBezTo>
                      <a:pt x="3273732" y="853155"/>
                      <a:pt x="3353220" y="734912"/>
                      <a:pt x="3398198" y="592625"/>
                    </a:cubicBezTo>
                    <a:cubicBezTo>
                      <a:pt x="3427994" y="498238"/>
                      <a:pt x="3448267" y="403003"/>
                      <a:pt x="3447701" y="303713"/>
                    </a:cubicBezTo>
                    <a:close/>
                    <a:moveTo>
                      <a:pt x="286460" y="0"/>
                    </a:moveTo>
                    <a:cubicBezTo>
                      <a:pt x="324648" y="4526"/>
                      <a:pt x="357368" y="24045"/>
                      <a:pt x="389333" y="42243"/>
                    </a:cubicBezTo>
                    <a:cubicBezTo>
                      <a:pt x="456563" y="80714"/>
                      <a:pt x="522380" y="123523"/>
                      <a:pt x="548687" y="202163"/>
                    </a:cubicBezTo>
                    <a:cubicBezTo>
                      <a:pt x="571318" y="270053"/>
                      <a:pt x="572355" y="337189"/>
                      <a:pt x="525585" y="398102"/>
                    </a:cubicBezTo>
                    <a:cubicBezTo>
                      <a:pt x="503804" y="426390"/>
                      <a:pt x="480891" y="456469"/>
                      <a:pt x="500598" y="494469"/>
                    </a:cubicBezTo>
                    <a:cubicBezTo>
                      <a:pt x="510876" y="514176"/>
                      <a:pt x="527000" y="531337"/>
                      <a:pt x="542181" y="548027"/>
                    </a:cubicBezTo>
                    <a:cubicBezTo>
                      <a:pt x="616295" y="629496"/>
                      <a:pt x="695877" y="703609"/>
                      <a:pt x="794979" y="755847"/>
                    </a:cubicBezTo>
                    <a:cubicBezTo>
                      <a:pt x="848160" y="783852"/>
                      <a:pt x="882482" y="826850"/>
                      <a:pt x="893137" y="892760"/>
                    </a:cubicBezTo>
                    <a:cubicBezTo>
                      <a:pt x="902755" y="952070"/>
                      <a:pt x="898983" y="1010342"/>
                      <a:pt x="902283" y="1068992"/>
                    </a:cubicBezTo>
                    <a:cubicBezTo>
                      <a:pt x="905395" y="1123588"/>
                      <a:pt x="901812" y="1177900"/>
                      <a:pt x="911996" y="1232778"/>
                    </a:cubicBezTo>
                    <a:cubicBezTo>
                      <a:pt x="926045" y="1308118"/>
                      <a:pt x="896909" y="1374311"/>
                      <a:pt x="856363" y="1437864"/>
                    </a:cubicBezTo>
                    <a:cubicBezTo>
                      <a:pt x="788850" y="1543566"/>
                      <a:pt x="715774" y="1645496"/>
                      <a:pt x="643545" y="1747991"/>
                    </a:cubicBezTo>
                    <a:cubicBezTo>
                      <a:pt x="585744" y="1830026"/>
                      <a:pt x="527471" y="1911589"/>
                      <a:pt x="476836" y="1998055"/>
                    </a:cubicBezTo>
                    <a:cubicBezTo>
                      <a:pt x="447512" y="2048124"/>
                      <a:pt x="423939" y="2101776"/>
                      <a:pt x="431199" y="2163727"/>
                    </a:cubicBezTo>
                    <a:cubicBezTo>
                      <a:pt x="433556" y="2183528"/>
                      <a:pt x="439780" y="2198709"/>
                      <a:pt x="452038" y="2213701"/>
                    </a:cubicBezTo>
                    <a:cubicBezTo>
                      <a:pt x="498147" y="2269900"/>
                      <a:pt x="561039" y="2299696"/>
                      <a:pt x="626384" y="2325061"/>
                    </a:cubicBezTo>
                    <a:cubicBezTo>
                      <a:pt x="656369" y="2336753"/>
                      <a:pt x="684374" y="2352028"/>
                      <a:pt x="710399" y="2369944"/>
                    </a:cubicBezTo>
                    <a:cubicBezTo>
                      <a:pt x="744815" y="2393517"/>
                      <a:pt x="760374" y="2460276"/>
                      <a:pt x="746230" y="2500350"/>
                    </a:cubicBezTo>
                    <a:cubicBezTo>
                      <a:pt x="714830" y="2589739"/>
                      <a:pt x="677773" y="2676300"/>
                      <a:pt x="623178" y="2754374"/>
                    </a:cubicBezTo>
                    <a:cubicBezTo>
                      <a:pt x="569714" y="2830845"/>
                      <a:pt x="502201" y="2885157"/>
                      <a:pt x="403289" y="2885534"/>
                    </a:cubicBezTo>
                    <a:cubicBezTo>
                      <a:pt x="356708" y="2885723"/>
                      <a:pt x="310693" y="2892229"/>
                      <a:pt x="264584" y="2896567"/>
                    </a:cubicBezTo>
                    <a:cubicBezTo>
                      <a:pt x="227150" y="2900149"/>
                      <a:pt x="191979" y="2948804"/>
                      <a:pt x="191319" y="2999440"/>
                    </a:cubicBezTo>
                    <a:cubicBezTo>
                      <a:pt x="190093" y="3091375"/>
                      <a:pt x="189999" y="3183404"/>
                      <a:pt x="189433" y="3275339"/>
                    </a:cubicBezTo>
                    <a:cubicBezTo>
                      <a:pt x="118148" y="3214049"/>
                      <a:pt x="55632" y="3144744"/>
                      <a:pt x="0" y="3069121"/>
                    </a:cubicBezTo>
                    <a:cubicBezTo>
                      <a:pt x="3489" y="3021881"/>
                      <a:pt x="-1037" y="2974546"/>
                      <a:pt x="6506" y="2927117"/>
                    </a:cubicBezTo>
                    <a:cubicBezTo>
                      <a:pt x="16690" y="2863376"/>
                      <a:pt x="47241" y="2833485"/>
                      <a:pt x="111642" y="2832919"/>
                    </a:cubicBezTo>
                    <a:cubicBezTo>
                      <a:pt x="165200" y="2832448"/>
                      <a:pt x="218664" y="2834522"/>
                      <a:pt x="270619" y="2816229"/>
                    </a:cubicBezTo>
                    <a:cubicBezTo>
                      <a:pt x="335869" y="2793316"/>
                      <a:pt x="386504" y="2753054"/>
                      <a:pt x="422618" y="2694592"/>
                    </a:cubicBezTo>
                    <a:cubicBezTo>
                      <a:pt x="467596" y="2621799"/>
                      <a:pt x="509839" y="2547496"/>
                      <a:pt x="531055" y="2463765"/>
                    </a:cubicBezTo>
                    <a:cubicBezTo>
                      <a:pt x="549253" y="2391914"/>
                      <a:pt x="537466" y="2364758"/>
                      <a:pt x="476176" y="2320440"/>
                    </a:cubicBezTo>
                    <a:cubicBezTo>
                      <a:pt x="443174" y="2296584"/>
                      <a:pt x="403100" y="2288569"/>
                      <a:pt x="368212" y="2269051"/>
                    </a:cubicBezTo>
                    <a:cubicBezTo>
                      <a:pt x="336152" y="2251041"/>
                      <a:pt x="302961" y="2235860"/>
                      <a:pt x="275334" y="2210213"/>
                    </a:cubicBezTo>
                    <a:cubicBezTo>
                      <a:pt x="231488" y="2169478"/>
                      <a:pt x="221964" y="2122615"/>
                      <a:pt x="240445" y="2067077"/>
                    </a:cubicBezTo>
                    <a:cubicBezTo>
                      <a:pt x="269865" y="1978725"/>
                      <a:pt x="323611" y="1904140"/>
                      <a:pt x="375095" y="1828517"/>
                    </a:cubicBezTo>
                    <a:cubicBezTo>
                      <a:pt x="453169" y="1713763"/>
                      <a:pt x="537372" y="1603347"/>
                      <a:pt x="612052" y="1486047"/>
                    </a:cubicBezTo>
                    <a:cubicBezTo>
                      <a:pt x="640905" y="1440693"/>
                      <a:pt x="674850" y="1398827"/>
                      <a:pt x="688052" y="1345363"/>
                    </a:cubicBezTo>
                    <a:cubicBezTo>
                      <a:pt x="697858" y="1305760"/>
                      <a:pt x="695877" y="1264837"/>
                      <a:pt x="691257" y="1225706"/>
                    </a:cubicBezTo>
                    <a:cubicBezTo>
                      <a:pt x="683620" y="1161304"/>
                      <a:pt x="689937" y="1096997"/>
                      <a:pt x="685977" y="1032878"/>
                    </a:cubicBezTo>
                    <a:cubicBezTo>
                      <a:pt x="683148" y="987995"/>
                      <a:pt x="680131" y="943112"/>
                      <a:pt x="669476" y="898700"/>
                    </a:cubicBezTo>
                    <a:cubicBezTo>
                      <a:pt x="659481" y="857117"/>
                      <a:pt x="634871" y="828170"/>
                      <a:pt x="600831" y="808180"/>
                    </a:cubicBezTo>
                    <a:cubicBezTo>
                      <a:pt x="512951" y="756696"/>
                      <a:pt x="431293" y="697763"/>
                      <a:pt x="363214" y="621669"/>
                    </a:cubicBezTo>
                    <a:cubicBezTo>
                      <a:pt x="341621" y="597531"/>
                      <a:pt x="319274" y="573863"/>
                      <a:pt x="303056" y="544915"/>
                    </a:cubicBezTo>
                    <a:cubicBezTo>
                      <a:pt x="287026" y="516345"/>
                      <a:pt x="291364" y="492677"/>
                      <a:pt x="311730" y="469859"/>
                    </a:cubicBezTo>
                    <a:cubicBezTo>
                      <a:pt x="397254" y="374058"/>
                      <a:pt x="369815" y="240823"/>
                      <a:pt x="272128" y="164729"/>
                    </a:cubicBezTo>
                    <a:cubicBezTo>
                      <a:pt x="242331" y="141533"/>
                      <a:pt x="211969" y="118243"/>
                      <a:pt x="176327" y="103910"/>
                    </a:cubicBezTo>
                    <a:cubicBezTo>
                      <a:pt x="208009" y="63930"/>
                      <a:pt x="246763" y="31494"/>
                      <a:pt x="286460" y="0"/>
                    </a:cubicBezTo>
                    <a:close/>
                  </a:path>
                </a:pathLst>
              </a:custGeom>
              <a:solidFill>
                <a:srgbClr val="5DBB6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7" name="Google Shape;237;p13"/>
              <p:cNvSpPr/>
              <p:nvPr/>
            </p:nvSpPr>
            <p:spPr>
              <a:xfrm>
                <a:off x="5900713" y="518876"/>
                <a:ext cx="1235094" cy="1098958"/>
              </a:xfrm>
              <a:custGeom>
                <a:avLst/>
                <a:gdLst/>
                <a:ahLst/>
                <a:cxnLst/>
                <a:rect l="l" t="t" r="r" b="b"/>
                <a:pathLst>
                  <a:path w="1235094" h="1098958" extrusionOk="0">
                    <a:moveTo>
                      <a:pt x="571" y="654934"/>
                    </a:moveTo>
                    <a:cubicBezTo>
                      <a:pt x="15846" y="657103"/>
                      <a:pt x="20184" y="668229"/>
                      <a:pt x="24804" y="678507"/>
                    </a:cubicBezTo>
                    <a:cubicBezTo>
                      <a:pt x="125697" y="899528"/>
                      <a:pt x="300704" y="1021637"/>
                      <a:pt x="537095" y="1060391"/>
                    </a:cubicBezTo>
                    <a:cubicBezTo>
                      <a:pt x="740578" y="1093676"/>
                      <a:pt x="934631" y="1065766"/>
                      <a:pt x="1120953" y="962138"/>
                    </a:cubicBezTo>
                    <a:cubicBezTo>
                      <a:pt x="1115861" y="996178"/>
                      <a:pt x="1098889" y="1015131"/>
                      <a:pt x="1073430" y="1025880"/>
                    </a:cubicBezTo>
                    <a:cubicBezTo>
                      <a:pt x="769526" y="1154401"/>
                      <a:pt x="385190" y="1118664"/>
                      <a:pt x="136635" y="876710"/>
                    </a:cubicBezTo>
                    <a:cubicBezTo>
                      <a:pt x="82417" y="823906"/>
                      <a:pt x="36780" y="764973"/>
                      <a:pt x="8869" y="693782"/>
                    </a:cubicBezTo>
                    <a:cubicBezTo>
                      <a:pt x="4060" y="681524"/>
                      <a:pt x="-1880" y="669455"/>
                      <a:pt x="571" y="654934"/>
                    </a:cubicBezTo>
                    <a:close/>
                    <a:moveTo>
                      <a:pt x="1201256" y="249936"/>
                    </a:moveTo>
                    <a:cubicBezTo>
                      <a:pt x="1214138" y="254097"/>
                      <a:pt x="1224487" y="266780"/>
                      <a:pt x="1230804" y="287194"/>
                    </a:cubicBezTo>
                    <a:cubicBezTo>
                      <a:pt x="1247777" y="342355"/>
                      <a:pt x="1212135" y="439947"/>
                      <a:pt x="1163668" y="470969"/>
                    </a:cubicBezTo>
                    <a:cubicBezTo>
                      <a:pt x="1134344" y="489733"/>
                      <a:pt x="1106999" y="480587"/>
                      <a:pt x="1097004" y="447396"/>
                    </a:cubicBezTo>
                    <a:cubicBezTo>
                      <a:pt x="1093137" y="434384"/>
                      <a:pt x="1093232" y="420334"/>
                      <a:pt x="1091912" y="410056"/>
                    </a:cubicBezTo>
                    <a:cubicBezTo>
                      <a:pt x="1095401" y="350747"/>
                      <a:pt x="1112373" y="300677"/>
                      <a:pt x="1156502" y="263809"/>
                    </a:cubicBezTo>
                    <a:cubicBezTo>
                      <a:pt x="1172956" y="250137"/>
                      <a:pt x="1188373" y="245776"/>
                      <a:pt x="1201256" y="249936"/>
                    </a:cubicBezTo>
                    <a:close/>
                    <a:moveTo>
                      <a:pt x="366299" y="457"/>
                    </a:moveTo>
                    <a:cubicBezTo>
                      <a:pt x="371713" y="-363"/>
                      <a:pt x="377530" y="-115"/>
                      <a:pt x="383776" y="1488"/>
                    </a:cubicBezTo>
                    <a:cubicBezTo>
                      <a:pt x="408575" y="7900"/>
                      <a:pt x="415270" y="30813"/>
                      <a:pt x="420645" y="52406"/>
                    </a:cubicBezTo>
                    <a:cubicBezTo>
                      <a:pt x="423379" y="63438"/>
                      <a:pt x="422342" y="75413"/>
                      <a:pt x="422908" y="86823"/>
                    </a:cubicBezTo>
                    <a:cubicBezTo>
                      <a:pt x="421682" y="134723"/>
                      <a:pt x="409612" y="178758"/>
                      <a:pt x="376893" y="214589"/>
                    </a:cubicBezTo>
                    <a:cubicBezTo>
                      <a:pt x="344362" y="250231"/>
                      <a:pt x="307588" y="242028"/>
                      <a:pt x="294387" y="195824"/>
                    </a:cubicBezTo>
                    <a:cubicBezTo>
                      <a:pt x="276943" y="135006"/>
                      <a:pt x="292124" y="79279"/>
                      <a:pt x="327672" y="28833"/>
                    </a:cubicBezTo>
                    <a:cubicBezTo>
                      <a:pt x="337432" y="14972"/>
                      <a:pt x="350055" y="2914"/>
                      <a:pt x="366299" y="45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sp>
        <p:nvSpPr>
          <p:cNvPr id="238" name="Google Shape;238;p13"/>
          <p:cNvSpPr/>
          <p:nvPr/>
        </p:nvSpPr>
        <p:spPr>
          <a:xfrm>
            <a:off x="94" y="5100807"/>
            <a:ext cx="1468886" cy="1758646"/>
          </a:xfrm>
          <a:custGeom>
            <a:avLst/>
            <a:gdLst/>
            <a:ahLst/>
            <a:cxnLst/>
            <a:rect l="l" t="t" r="r" b="b"/>
            <a:pathLst>
              <a:path w="1468886" h="1758646" extrusionOk="0">
                <a:moveTo>
                  <a:pt x="1206376" y="716527"/>
                </a:moveTo>
                <a:cubicBezTo>
                  <a:pt x="1195721" y="718413"/>
                  <a:pt x="1195627" y="727371"/>
                  <a:pt x="1192610" y="735197"/>
                </a:cubicBezTo>
                <a:cubicBezTo>
                  <a:pt x="1136883" y="877296"/>
                  <a:pt x="1080496" y="1019112"/>
                  <a:pt x="1024958" y="1161210"/>
                </a:cubicBezTo>
                <a:cubicBezTo>
                  <a:pt x="989504" y="1251825"/>
                  <a:pt x="928685" y="1269647"/>
                  <a:pt x="839296" y="1245696"/>
                </a:cubicBezTo>
                <a:cubicBezTo>
                  <a:pt x="830338" y="1243244"/>
                  <a:pt x="821475" y="1240510"/>
                  <a:pt x="803559" y="1235230"/>
                </a:cubicBezTo>
                <a:cubicBezTo>
                  <a:pt x="819401" y="1265026"/>
                  <a:pt x="839202" y="1281621"/>
                  <a:pt x="857589" y="1298311"/>
                </a:cubicBezTo>
                <a:cubicBezTo>
                  <a:pt x="872204" y="1311701"/>
                  <a:pt x="874562" y="1324713"/>
                  <a:pt x="869281" y="1342817"/>
                </a:cubicBezTo>
                <a:cubicBezTo>
                  <a:pt x="843539" y="1430321"/>
                  <a:pt x="802805" y="1508394"/>
                  <a:pt x="736046" y="1572702"/>
                </a:cubicBezTo>
                <a:cubicBezTo>
                  <a:pt x="669947" y="1636349"/>
                  <a:pt x="600548" y="1696413"/>
                  <a:pt x="533223" y="1758647"/>
                </a:cubicBezTo>
                <a:cubicBezTo>
                  <a:pt x="355482" y="1758647"/>
                  <a:pt x="177741" y="1758647"/>
                  <a:pt x="0" y="1758647"/>
                </a:cubicBezTo>
                <a:cubicBezTo>
                  <a:pt x="283" y="1591466"/>
                  <a:pt x="660" y="1424286"/>
                  <a:pt x="943" y="1257106"/>
                </a:cubicBezTo>
                <a:cubicBezTo>
                  <a:pt x="26496" y="1192893"/>
                  <a:pt x="68268" y="1137826"/>
                  <a:pt x="102213" y="1078327"/>
                </a:cubicBezTo>
                <a:cubicBezTo>
                  <a:pt x="113622" y="1058337"/>
                  <a:pt x="132764" y="1057677"/>
                  <a:pt x="152376" y="1061355"/>
                </a:cubicBezTo>
                <a:cubicBezTo>
                  <a:pt x="173309" y="1065220"/>
                  <a:pt x="192262" y="1075027"/>
                  <a:pt x="214232" y="1083891"/>
                </a:cubicBezTo>
                <a:cubicBezTo>
                  <a:pt x="197920" y="1060978"/>
                  <a:pt x="179344" y="1042591"/>
                  <a:pt x="162466" y="1022978"/>
                </a:cubicBezTo>
                <a:cubicBezTo>
                  <a:pt x="144362" y="1001951"/>
                  <a:pt x="148510" y="987335"/>
                  <a:pt x="166049" y="968854"/>
                </a:cubicBezTo>
                <a:cubicBezTo>
                  <a:pt x="216967" y="915201"/>
                  <a:pt x="274674" y="868621"/>
                  <a:pt x="326063" y="815534"/>
                </a:cubicBezTo>
                <a:cubicBezTo>
                  <a:pt x="414886" y="723599"/>
                  <a:pt x="510027" y="638265"/>
                  <a:pt x="600265" y="547838"/>
                </a:cubicBezTo>
                <a:cubicBezTo>
                  <a:pt x="610166" y="537938"/>
                  <a:pt x="621481" y="531337"/>
                  <a:pt x="634210" y="526717"/>
                </a:cubicBezTo>
                <a:cubicBezTo>
                  <a:pt x="677491" y="496261"/>
                  <a:pt x="723788" y="515685"/>
                  <a:pt x="768766" y="519551"/>
                </a:cubicBezTo>
                <a:cubicBezTo>
                  <a:pt x="790358" y="521437"/>
                  <a:pt x="811480" y="528132"/>
                  <a:pt x="836185" y="533317"/>
                </a:cubicBezTo>
                <a:cubicBezTo>
                  <a:pt x="809971" y="502956"/>
                  <a:pt x="786115" y="475422"/>
                  <a:pt x="762165" y="447700"/>
                </a:cubicBezTo>
                <a:cubicBezTo>
                  <a:pt x="994030" y="293061"/>
                  <a:pt x="1235513" y="156903"/>
                  <a:pt x="1468886" y="0"/>
                </a:cubicBezTo>
                <a:cubicBezTo>
                  <a:pt x="1446445" y="60724"/>
                  <a:pt x="1425040" y="119374"/>
                  <a:pt x="1403164" y="177741"/>
                </a:cubicBezTo>
                <a:cubicBezTo>
                  <a:pt x="1350266" y="318897"/>
                  <a:pt x="1296237" y="459581"/>
                  <a:pt x="1244848" y="601208"/>
                </a:cubicBezTo>
                <a:cubicBezTo>
                  <a:pt x="1231081" y="639208"/>
                  <a:pt x="1209205" y="674850"/>
                  <a:pt x="1206376" y="716527"/>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9" name="Google Shape;239;p13"/>
          <p:cNvSpPr/>
          <p:nvPr/>
        </p:nvSpPr>
        <p:spPr>
          <a:xfrm>
            <a:off x="1989976" y="5720983"/>
            <a:ext cx="1707806" cy="1138470"/>
          </a:xfrm>
          <a:custGeom>
            <a:avLst/>
            <a:gdLst/>
            <a:ahLst/>
            <a:cxnLst/>
            <a:rect l="l" t="t" r="r" b="b"/>
            <a:pathLst>
              <a:path w="1707806" h="1138470" extrusionOk="0">
                <a:moveTo>
                  <a:pt x="663410" y="1138471"/>
                </a:moveTo>
                <a:cubicBezTo>
                  <a:pt x="598349" y="1055682"/>
                  <a:pt x="534041" y="972328"/>
                  <a:pt x="467943" y="890293"/>
                </a:cubicBezTo>
                <a:cubicBezTo>
                  <a:pt x="445501" y="862477"/>
                  <a:pt x="443238" y="833341"/>
                  <a:pt x="451347" y="801376"/>
                </a:cubicBezTo>
                <a:cubicBezTo>
                  <a:pt x="461059" y="762810"/>
                  <a:pt x="471714" y="724527"/>
                  <a:pt x="482841" y="682850"/>
                </a:cubicBezTo>
                <a:cubicBezTo>
                  <a:pt x="455873" y="695957"/>
                  <a:pt x="435317" y="714721"/>
                  <a:pt x="413819" y="731694"/>
                </a:cubicBezTo>
                <a:cubicBezTo>
                  <a:pt x="397789" y="744329"/>
                  <a:pt x="387888" y="744140"/>
                  <a:pt x="378365" y="723867"/>
                </a:cubicBezTo>
                <a:cubicBezTo>
                  <a:pt x="362241" y="689545"/>
                  <a:pt x="343948" y="656354"/>
                  <a:pt x="326221" y="622786"/>
                </a:cubicBezTo>
                <a:cubicBezTo>
                  <a:pt x="321412" y="613639"/>
                  <a:pt x="318961" y="602607"/>
                  <a:pt x="307834" y="598082"/>
                </a:cubicBezTo>
                <a:cubicBezTo>
                  <a:pt x="276340" y="556498"/>
                  <a:pt x="257576" y="507749"/>
                  <a:pt x="233249" y="462300"/>
                </a:cubicBezTo>
                <a:cubicBezTo>
                  <a:pt x="186480" y="374703"/>
                  <a:pt x="141879" y="285880"/>
                  <a:pt x="100202" y="195642"/>
                </a:cubicBezTo>
                <a:cubicBezTo>
                  <a:pt x="85210" y="162168"/>
                  <a:pt x="70500" y="128600"/>
                  <a:pt x="49567" y="98238"/>
                </a:cubicBezTo>
                <a:cubicBezTo>
                  <a:pt x="39007" y="72873"/>
                  <a:pt x="21185" y="51940"/>
                  <a:pt x="7230" y="28650"/>
                </a:cubicBezTo>
                <a:cubicBezTo>
                  <a:pt x="2987" y="21578"/>
                  <a:pt x="-3519" y="13657"/>
                  <a:pt x="2327" y="5643"/>
                </a:cubicBezTo>
                <a:cubicBezTo>
                  <a:pt x="9587" y="-4258"/>
                  <a:pt x="20242" y="1022"/>
                  <a:pt x="27786" y="5266"/>
                </a:cubicBezTo>
                <a:cubicBezTo>
                  <a:pt x="47493" y="16392"/>
                  <a:pt x="72009" y="19975"/>
                  <a:pt x="85493" y="41097"/>
                </a:cubicBezTo>
                <a:cubicBezTo>
                  <a:pt x="121890" y="58635"/>
                  <a:pt x="158475" y="75985"/>
                  <a:pt x="194683" y="93994"/>
                </a:cubicBezTo>
                <a:cubicBezTo>
                  <a:pt x="202698" y="97955"/>
                  <a:pt x="210619" y="98898"/>
                  <a:pt x="219105" y="98520"/>
                </a:cubicBezTo>
                <a:cubicBezTo>
                  <a:pt x="239944" y="100218"/>
                  <a:pt x="256256" y="113136"/>
                  <a:pt x="274077" y="121622"/>
                </a:cubicBezTo>
                <a:cubicBezTo>
                  <a:pt x="457853" y="208748"/>
                  <a:pt x="641158" y="297101"/>
                  <a:pt x="824650" y="385075"/>
                </a:cubicBezTo>
                <a:cubicBezTo>
                  <a:pt x="831345" y="388281"/>
                  <a:pt x="837286" y="392713"/>
                  <a:pt x="843415" y="396767"/>
                </a:cubicBezTo>
                <a:cubicBezTo>
                  <a:pt x="922054" y="440047"/>
                  <a:pt x="1004843" y="475124"/>
                  <a:pt x="1083860" y="517839"/>
                </a:cubicBezTo>
                <a:cubicBezTo>
                  <a:pt x="1107999" y="530945"/>
                  <a:pt x="1132232" y="543769"/>
                  <a:pt x="1155522" y="558384"/>
                </a:cubicBezTo>
                <a:cubicBezTo>
                  <a:pt x="1208609" y="591575"/>
                  <a:pt x="1229259" y="645133"/>
                  <a:pt x="1212569" y="705952"/>
                </a:cubicBezTo>
                <a:cubicBezTo>
                  <a:pt x="1207289" y="725282"/>
                  <a:pt x="1200217" y="744140"/>
                  <a:pt x="1191165" y="762244"/>
                </a:cubicBezTo>
                <a:cubicBezTo>
                  <a:pt x="1194465" y="763848"/>
                  <a:pt x="1194371" y="760076"/>
                  <a:pt x="1195691" y="758850"/>
                </a:cubicBezTo>
                <a:cubicBezTo>
                  <a:pt x="1268485" y="695768"/>
                  <a:pt x="1284420" y="695391"/>
                  <a:pt x="1373526" y="747629"/>
                </a:cubicBezTo>
                <a:cubicBezTo>
                  <a:pt x="1433590" y="782894"/>
                  <a:pt x="1484037" y="828343"/>
                  <a:pt x="1527506" y="882373"/>
                </a:cubicBezTo>
                <a:cubicBezTo>
                  <a:pt x="1584458" y="953092"/>
                  <a:pt x="1639336" y="1025509"/>
                  <a:pt x="1691857" y="1099528"/>
                </a:cubicBezTo>
                <a:cubicBezTo>
                  <a:pt x="1699683" y="1110560"/>
                  <a:pt x="1714299" y="1121026"/>
                  <a:pt x="1704587" y="1138471"/>
                </a:cubicBezTo>
                <a:cubicBezTo>
                  <a:pt x="1357497" y="1138471"/>
                  <a:pt x="1010406" y="1138471"/>
                  <a:pt x="663410" y="1138471"/>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0" name="Google Shape;240;p13"/>
          <p:cNvSpPr/>
          <p:nvPr/>
        </p:nvSpPr>
        <p:spPr>
          <a:xfrm>
            <a:off x="10947632" y="5497358"/>
            <a:ext cx="1240691" cy="1362569"/>
          </a:xfrm>
          <a:custGeom>
            <a:avLst/>
            <a:gdLst/>
            <a:ahLst/>
            <a:cxnLst/>
            <a:rect l="l" t="t" r="r" b="b"/>
            <a:pathLst>
              <a:path w="1240691" h="1362569" extrusionOk="0">
                <a:moveTo>
                  <a:pt x="1240312" y="937026"/>
                </a:moveTo>
                <a:cubicBezTo>
                  <a:pt x="1240312" y="1072430"/>
                  <a:pt x="1240030" y="1207739"/>
                  <a:pt x="1240690" y="1343143"/>
                </a:cubicBezTo>
                <a:cubicBezTo>
                  <a:pt x="1240784" y="1358984"/>
                  <a:pt x="1237107" y="1362662"/>
                  <a:pt x="1221266" y="1362567"/>
                </a:cubicBezTo>
                <a:cubicBezTo>
                  <a:pt x="1087937" y="1361813"/>
                  <a:pt x="954701" y="1362190"/>
                  <a:pt x="821372" y="1362190"/>
                </a:cubicBezTo>
                <a:cubicBezTo>
                  <a:pt x="755745" y="1324945"/>
                  <a:pt x="702564" y="1271481"/>
                  <a:pt x="643442" y="1225655"/>
                </a:cubicBezTo>
                <a:cubicBezTo>
                  <a:pt x="591959" y="1185675"/>
                  <a:pt x="554807" y="1135983"/>
                  <a:pt x="527086" y="1077710"/>
                </a:cubicBezTo>
                <a:cubicBezTo>
                  <a:pt x="497195" y="1014911"/>
                  <a:pt x="498515" y="1005011"/>
                  <a:pt x="552261" y="959185"/>
                </a:cubicBezTo>
                <a:cubicBezTo>
                  <a:pt x="537647" y="963711"/>
                  <a:pt x="523408" y="966823"/>
                  <a:pt x="509076" y="968802"/>
                </a:cubicBezTo>
                <a:cubicBezTo>
                  <a:pt x="452689" y="976723"/>
                  <a:pt x="404693" y="949661"/>
                  <a:pt x="379707" y="898461"/>
                </a:cubicBezTo>
                <a:cubicBezTo>
                  <a:pt x="307667" y="751270"/>
                  <a:pt x="247037" y="598988"/>
                  <a:pt x="180938" y="449157"/>
                </a:cubicBezTo>
                <a:cubicBezTo>
                  <a:pt x="121346" y="310359"/>
                  <a:pt x="62130" y="171372"/>
                  <a:pt x="5649" y="31254"/>
                </a:cubicBezTo>
                <a:cubicBezTo>
                  <a:pt x="1877" y="21919"/>
                  <a:pt x="-5101" y="10887"/>
                  <a:pt x="6026" y="2495"/>
                </a:cubicBezTo>
                <a:cubicBezTo>
                  <a:pt x="13758" y="-3351"/>
                  <a:pt x="21961" y="2306"/>
                  <a:pt x="29316" y="6926"/>
                </a:cubicBezTo>
                <a:cubicBezTo>
                  <a:pt x="167266" y="93675"/>
                  <a:pt x="313702" y="165338"/>
                  <a:pt x="454669" y="246711"/>
                </a:cubicBezTo>
                <a:cubicBezTo>
                  <a:pt x="461081" y="250389"/>
                  <a:pt x="467681" y="253783"/>
                  <a:pt x="473716" y="258027"/>
                </a:cubicBezTo>
                <a:cubicBezTo>
                  <a:pt x="509170" y="283014"/>
                  <a:pt x="548678" y="301307"/>
                  <a:pt x="585452" y="324220"/>
                </a:cubicBezTo>
                <a:cubicBezTo>
                  <a:pt x="615438" y="342984"/>
                  <a:pt x="616003" y="350716"/>
                  <a:pt x="589884" y="373063"/>
                </a:cubicBezTo>
                <a:cubicBezTo>
                  <a:pt x="581115" y="380607"/>
                  <a:pt x="571592" y="387207"/>
                  <a:pt x="561785" y="400691"/>
                </a:cubicBezTo>
                <a:cubicBezTo>
                  <a:pt x="592619" y="392865"/>
                  <a:pt x="620812" y="391828"/>
                  <a:pt x="648251" y="386453"/>
                </a:cubicBezTo>
                <a:cubicBezTo>
                  <a:pt x="677482" y="380701"/>
                  <a:pt x="702564" y="386830"/>
                  <a:pt x="725476" y="405029"/>
                </a:cubicBezTo>
                <a:cubicBezTo>
                  <a:pt x="784975" y="452364"/>
                  <a:pt x="842965" y="501584"/>
                  <a:pt x="900011" y="551842"/>
                </a:cubicBezTo>
                <a:cubicBezTo>
                  <a:pt x="965827" y="609737"/>
                  <a:pt x="1031738" y="667350"/>
                  <a:pt x="1097648" y="725151"/>
                </a:cubicBezTo>
                <a:cubicBezTo>
                  <a:pt x="1104814" y="731469"/>
                  <a:pt x="1111886" y="737692"/>
                  <a:pt x="1118582" y="744576"/>
                </a:cubicBezTo>
                <a:cubicBezTo>
                  <a:pt x="1131876" y="758342"/>
                  <a:pt x="1132820" y="772014"/>
                  <a:pt x="1119336" y="786253"/>
                </a:cubicBezTo>
                <a:cubicBezTo>
                  <a:pt x="1105758" y="800585"/>
                  <a:pt x="1092179" y="814823"/>
                  <a:pt x="1077282" y="827835"/>
                </a:cubicBezTo>
                <a:cubicBezTo>
                  <a:pt x="1086239" y="821707"/>
                  <a:pt x="1096705" y="819255"/>
                  <a:pt x="1106701" y="816049"/>
                </a:cubicBezTo>
                <a:cubicBezTo>
                  <a:pt x="1147434" y="803131"/>
                  <a:pt x="1160447" y="806526"/>
                  <a:pt x="1184681" y="841979"/>
                </a:cubicBezTo>
                <a:cubicBezTo>
                  <a:pt x="1205236" y="872247"/>
                  <a:pt x="1226452" y="902515"/>
                  <a:pt x="1240312" y="937026"/>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1" name="Google Shape;241;p13"/>
          <p:cNvSpPr/>
          <p:nvPr/>
        </p:nvSpPr>
        <p:spPr>
          <a:xfrm>
            <a:off x="3279770" y="5671182"/>
            <a:ext cx="1367291" cy="1188366"/>
          </a:xfrm>
          <a:custGeom>
            <a:avLst/>
            <a:gdLst/>
            <a:ahLst/>
            <a:cxnLst/>
            <a:rect l="l" t="t" r="r" b="b"/>
            <a:pathLst>
              <a:path w="1367291" h="1188366" extrusionOk="0">
                <a:moveTo>
                  <a:pt x="326723" y="231299"/>
                </a:moveTo>
                <a:cubicBezTo>
                  <a:pt x="499372" y="355482"/>
                  <a:pt x="672305" y="479383"/>
                  <a:pt x="844577" y="604131"/>
                </a:cubicBezTo>
                <a:cubicBezTo>
                  <a:pt x="901718" y="645526"/>
                  <a:pt x="958293" y="687863"/>
                  <a:pt x="1013549" y="731803"/>
                </a:cubicBezTo>
                <a:cubicBezTo>
                  <a:pt x="1080496" y="784984"/>
                  <a:pt x="1089831" y="839862"/>
                  <a:pt x="1047211" y="914824"/>
                </a:cubicBezTo>
                <a:cubicBezTo>
                  <a:pt x="1037876" y="931231"/>
                  <a:pt x="1026467" y="946507"/>
                  <a:pt x="1013831" y="965554"/>
                </a:cubicBezTo>
                <a:cubicBezTo>
                  <a:pt x="1048625" y="954427"/>
                  <a:pt x="1074933" y="933305"/>
                  <a:pt x="1104729" y="919068"/>
                </a:cubicBezTo>
                <a:cubicBezTo>
                  <a:pt x="1113310" y="915013"/>
                  <a:pt x="1118873" y="910392"/>
                  <a:pt x="1130094" y="916239"/>
                </a:cubicBezTo>
                <a:cubicBezTo>
                  <a:pt x="1242490" y="975360"/>
                  <a:pt x="1317641" y="1067201"/>
                  <a:pt x="1366956" y="1182049"/>
                </a:cubicBezTo>
                <a:cubicBezTo>
                  <a:pt x="1367711" y="1183840"/>
                  <a:pt x="1366956" y="1186198"/>
                  <a:pt x="1366956" y="1188367"/>
                </a:cubicBezTo>
                <a:cubicBezTo>
                  <a:pt x="1053811" y="1188367"/>
                  <a:pt x="740667" y="1188367"/>
                  <a:pt x="427427" y="1188367"/>
                </a:cubicBezTo>
                <a:cubicBezTo>
                  <a:pt x="371701" y="1109915"/>
                  <a:pt x="330118" y="1023355"/>
                  <a:pt x="285894" y="938398"/>
                </a:cubicBezTo>
                <a:cubicBezTo>
                  <a:pt x="274580" y="916616"/>
                  <a:pt x="279011" y="893043"/>
                  <a:pt x="287026" y="870601"/>
                </a:cubicBezTo>
                <a:cubicBezTo>
                  <a:pt x="300510" y="832790"/>
                  <a:pt x="318048" y="796770"/>
                  <a:pt x="337850" y="760468"/>
                </a:cubicBezTo>
                <a:cubicBezTo>
                  <a:pt x="319180" y="770557"/>
                  <a:pt x="301547" y="780647"/>
                  <a:pt x="283443" y="789793"/>
                </a:cubicBezTo>
                <a:cubicBezTo>
                  <a:pt x="254872" y="804220"/>
                  <a:pt x="243935" y="800637"/>
                  <a:pt x="232997" y="770557"/>
                </a:cubicBezTo>
                <a:cubicBezTo>
                  <a:pt x="217061" y="726994"/>
                  <a:pt x="203389" y="682488"/>
                  <a:pt x="190188" y="638076"/>
                </a:cubicBezTo>
                <a:cubicBezTo>
                  <a:pt x="159731" y="536052"/>
                  <a:pt x="125692" y="435065"/>
                  <a:pt x="96273" y="332664"/>
                </a:cubicBezTo>
                <a:cubicBezTo>
                  <a:pt x="92501" y="319463"/>
                  <a:pt x="87598" y="306545"/>
                  <a:pt x="89484" y="292401"/>
                </a:cubicBezTo>
                <a:cubicBezTo>
                  <a:pt x="64402" y="194431"/>
                  <a:pt x="37811" y="96933"/>
                  <a:pt x="0" y="0"/>
                </a:cubicBezTo>
                <a:cubicBezTo>
                  <a:pt x="108908" y="77225"/>
                  <a:pt x="217815" y="154262"/>
                  <a:pt x="326723" y="231299"/>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2" name="Google Shape;242;p13"/>
          <p:cNvSpPr/>
          <p:nvPr/>
        </p:nvSpPr>
        <p:spPr>
          <a:xfrm>
            <a:off x="6334800" y="5614803"/>
            <a:ext cx="1748303" cy="1244651"/>
          </a:xfrm>
          <a:custGeom>
            <a:avLst/>
            <a:gdLst/>
            <a:ahLst/>
            <a:cxnLst/>
            <a:rect l="l" t="t" r="r" b="b"/>
            <a:pathLst>
              <a:path w="1748303" h="1244651" extrusionOk="0">
                <a:moveTo>
                  <a:pt x="46150" y="687761"/>
                </a:moveTo>
                <a:cubicBezTo>
                  <a:pt x="64538" y="685686"/>
                  <a:pt x="69818" y="704828"/>
                  <a:pt x="74721" y="717085"/>
                </a:cubicBezTo>
                <a:cubicBezTo>
                  <a:pt x="92448" y="762251"/>
                  <a:pt x="96974" y="810906"/>
                  <a:pt x="108666" y="857675"/>
                </a:cubicBezTo>
                <a:cubicBezTo>
                  <a:pt x="139594" y="981481"/>
                  <a:pt x="123565" y="1107078"/>
                  <a:pt x="126582" y="1232016"/>
                </a:cubicBezTo>
                <a:cubicBezTo>
                  <a:pt x="126676" y="1236259"/>
                  <a:pt x="127053" y="1240408"/>
                  <a:pt x="127337" y="1244651"/>
                </a:cubicBezTo>
                <a:cubicBezTo>
                  <a:pt x="87168" y="1244651"/>
                  <a:pt x="46905" y="1244651"/>
                  <a:pt x="6736" y="1244651"/>
                </a:cubicBezTo>
                <a:cubicBezTo>
                  <a:pt x="985" y="1165823"/>
                  <a:pt x="-1467" y="1086806"/>
                  <a:pt x="890" y="1007789"/>
                </a:cubicBezTo>
                <a:cubicBezTo>
                  <a:pt x="3719" y="912271"/>
                  <a:pt x="5417" y="816469"/>
                  <a:pt x="25218" y="722271"/>
                </a:cubicBezTo>
                <a:cubicBezTo>
                  <a:pt x="28235" y="707939"/>
                  <a:pt x="28046" y="689835"/>
                  <a:pt x="46150" y="687761"/>
                </a:cubicBezTo>
                <a:close/>
                <a:moveTo>
                  <a:pt x="1200855" y="274"/>
                </a:moveTo>
                <a:cubicBezTo>
                  <a:pt x="1224051" y="-1894"/>
                  <a:pt x="1229426" y="8855"/>
                  <a:pt x="1226597" y="30731"/>
                </a:cubicBezTo>
                <a:cubicBezTo>
                  <a:pt x="1214244" y="126343"/>
                  <a:pt x="1181619" y="214129"/>
                  <a:pt x="1130607" y="295975"/>
                </a:cubicBezTo>
                <a:cubicBezTo>
                  <a:pt x="1073749" y="387156"/>
                  <a:pt x="1016230" y="477865"/>
                  <a:pt x="955695" y="566594"/>
                </a:cubicBezTo>
                <a:cubicBezTo>
                  <a:pt x="950132" y="574703"/>
                  <a:pt x="941457" y="582152"/>
                  <a:pt x="941457" y="600256"/>
                </a:cubicBezTo>
                <a:cubicBezTo>
                  <a:pt x="983606" y="568669"/>
                  <a:pt x="1021699" y="538684"/>
                  <a:pt x="1061302" y="510773"/>
                </a:cubicBezTo>
                <a:cubicBezTo>
                  <a:pt x="1162855" y="439394"/>
                  <a:pt x="1246775" y="348307"/>
                  <a:pt x="1337390" y="264765"/>
                </a:cubicBezTo>
                <a:cubicBezTo>
                  <a:pt x="1442432" y="168021"/>
                  <a:pt x="1568784" y="121628"/>
                  <a:pt x="1705602" y="96452"/>
                </a:cubicBezTo>
                <a:cubicBezTo>
                  <a:pt x="1708713" y="95887"/>
                  <a:pt x="1711920" y="95698"/>
                  <a:pt x="1715125" y="95981"/>
                </a:cubicBezTo>
                <a:cubicBezTo>
                  <a:pt x="1726252" y="96924"/>
                  <a:pt x="1741150" y="90795"/>
                  <a:pt x="1746902" y="103430"/>
                </a:cubicBezTo>
                <a:cubicBezTo>
                  <a:pt x="1752465" y="115594"/>
                  <a:pt x="1740207" y="124363"/>
                  <a:pt x="1732098" y="132190"/>
                </a:cubicBezTo>
                <a:cubicBezTo>
                  <a:pt x="1603106" y="256749"/>
                  <a:pt x="1466665" y="370089"/>
                  <a:pt x="1289584" y="421101"/>
                </a:cubicBezTo>
                <a:cubicBezTo>
                  <a:pt x="1159272" y="458630"/>
                  <a:pt x="1050553" y="533309"/>
                  <a:pt x="947868" y="618549"/>
                </a:cubicBezTo>
                <a:cubicBezTo>
                  <a:pt x="937308" y="627318"/>
                  <a:pt x="926276" y="635522"/>
                  <a:pt x="915715" y="644102"/>
                </a:cubicBezTo>
                <a:cubicBezTo>
                  <a:pt x="914207" y="645328"/>
                  <a:pt x="913546" y="647591"/>
                  <a:pt x="908832" y="655323"/>
                </a:cubicBezTo>
                <a:cubicBezTo>
                  <a:pt x="963710" y="637502"/>
                  <a:pt x="1014628" y="623735"/>
                  <a:pt x="1063377" y="604594"/>
                </a:cubicBezTo>
                <a:cubicBezTo>
                  <a:pt x="1212830" y="545756"/>
                  <a:pt x="1367281" y="529726"/>
                  <a:pt x="1525692" y="547830"/>
                </a:cubicBezTo>
                <a:cubicBezTo>
                  <a:pt x="1550962" y="550753"/>
                  <a:pt x="1589245" y="554053"/>
                  <a:pt x="1592640" y="579795"/>
                </a:cubicBezTo>
                <a:cubicBezTo>
                  <a:pt x="1596128" y="605442"/>
                  <a:pt x="1557469" y="604405"/>
                  <a:pt x="1536536" y="613834"/>
                </a:cubicBezTo>
                <a:cubicBezTo>
                  <a:pt x="1408958" y="671541"/>
                  <a:pt x="1273555" y="685874"/>
                  <a:pt x="1135605" y="686157"/>
                </a:cubicBezTo>
                <a:cubicBezTo>
                  <a:pt x="1055268" y="686251"/>
                  <a:pt x="974930" y="686817"/>
                  <a:pt x="894594" y="686157"/>
                </a:cubicBezTo>
                <a:cubicBezTo>
                  <a:pt x="873472" y="685968"/>
                  <a:pt x="854425" y="690400"/>
                  <a:pt x="838489" y="703601"/>
                </a:cubicBezTo>
                <a:cubicBezTo>
                  <a:pt x="788892" y="744523"/>
                  <a:pt x="739859" y="786201"/>
                  <a:pt x="690828" y="827878"/>
                </a:cubicBezTo>
                <a:cubicBezTo>
                  <a:pt x="687999" y="830330"/>
                  <a:pt x="687245" y="835233"/>
                  <a:pt x="685548" y="839005"/>
                </a:cubicBezTo>
                <a:cubicBezTo>
                  <a:pt x="677627" y="848339"/>
                  <a:pt x="672063" y="859749"/>
                  <a:pt x="658957" y="866727"/>
                </a:cubicBezTo>
                <a:cubicBezTo>
                  <a:pt x="669612" y="868895"/>
                  <a:pt x="677155" y="858052"/>
                  <a:pt x="686019" y="864087"/>
                </a:cubicBezTo>
                <a:cubicBezTo>
                  <a:pt x="711666" y="861635"/>
                  <a:pt x="733919" y="849094"/>
                  <a:pt x="757021" y="839193"/>
                </a:cubicBezTo>
                <a:cubicBezTo>
                  <a:pt x="851879" y="798553"/>
                  <a:pt x="952112" y="780072"/>
                  <a:pt x="1053759" y="768474"/>
                </a:cubicBezTo>
                <a:cubicBezTo>
                  <a:pt x="1145223" y="758102"/>
                  <a:pt x="1236780" y="755179"/>
                  <a:pt x="1327773" y="773849"/>
                </a:cubicBezTo>
                <a:cubicBezTo>
                  <a:pt x="1338239" y="776017"/>
                  <a:pt x="1351911" y="775923"/>
                  <a:pt x="1353797" y="787710"/>
                </a:cubicBezTo>
                <a:cubicBezTo>
                  <a:pt x="1356249" y="803079"/>
                  <a:pt x="1339465" y="804399"/>
                  <a:pt x="1330036" y="808077"/>
                </a:cubicBezTo>
                <a:cubicBezTo>
                  <a:pt x="1175490" y="868989"/>
                  <a:pt x="1019437" y="920850"/>
                  <a:pt x="849333" y="916890"/>
                </a:cubicBezTo>
                <a:cubicBezTo>
                  <a:pt x="794926" y="915570"/>
                  <a:pt x="739671" y="918305"/>
                  <a:pt x="684887" y="921605"/>
                </a:cubicBezTo>
                <a:cubicBezTo>
                  <a:pt x="679324" y="926980"/>
                  <a:pt x="672252" y="929242"/>
                  <a:pt x="664991" y="929337"/>
                </a:cubicBezTo>
                <a:cubicBezTo>
                  <a:pt x="622749" y="929997"/>
                  <a:pt x="589841" y="948572"/>
                  <a:pt x="563721" y="980632"/>
                </a:cubicBezTo>
                <a:cubicBezTo>
                  <a:pt x="524213" y="1018631"/>
                  <a:pt x="486779" y="1058517"/>
                  <a:pt x="453494" y="1103872"/>
                </a:cubicBezTo>
                <a:cubicBezTo>
                  <a:pt x="522233" y="1073981"/>
                  <a:pt x="583806" y="1028155"/>
                  <a:pt x="658203" y="1011654"/>
                </a:cubicBezTo>
                <a:cubicBezTo>
                  <a:pt x="665180" y="1009674"/>
                  <a:pt x="672063" y="1005619"/>
                  <a:pt x="679513" y="1010240"/>
                </a:cubicBezTo>
                <a:cubicBezTo>
                  <a:pt x="738068" y="1000904"/>
                  <a:pt x="796435" y="988835"/>
                  <a:pt x="855368" y="982800"/>
                </a:cubicBezTo>
                <a:cubicBezTo>
                  <a:pt x="932687" y="974974"/>
                  <a:pt x="1009913" y="960076"/>
                  <a:pt x="1088175" y="971768"/>
                </a:cubicBezTo>
                <a:cubicBezTo>
                  <a:pt x="1097510" y="973182"/>
                  <a:pt x="1106940" y="975068"/>
                  <a:pt x="1115709" y="978369"/>
                </a:cubicBezTo>
                <a:cubicBezTo>
                  <a:pt x="1138339" y="986949"/>
                  <a:pt x="1140979" y="999585"/>
                  <a:pt x="1125327" y="1019103"/>
                </a:cubicBezTo>
                <a:cubicBezTo>
                  <a:pt x="1089119" y="1064364"/>
                  <a:pt x="1037540" y="1080016"/>
                  <a:pt x="985020" y="1091802"/>
                </a:cubicBezTo>
                <a:cubicBezTo>
                  <a:pt x="803130" y="1132820"/>
                  <a:pt x="618600" y="1148283"/>
                  <a:pt x="432372" y="1142532"/>
                </a:cubicBezTo>
                <a:cubicBezTo>
                  <a:pt x="409648" y="1141872"/>
                  <a:pt x="394278" y="1148190"/>
                  <a:pt x="381832" y="1166765"/>
                </a:cubicBezTo>
                <a:cubicBezTo>
                  <a:pt x="363068" y="1194769"/>
                  <a:pt x="333837" y="1214382"/>
                  <a:pt x="317713" y="1244650"/>
                </a:cubicBezTo>
                <a:cubicBezTo>
                  <a:pt x="292348" y="1244650"/>
                  <a:pt x="266889" y="1244650"/>
                  <a:pt x="241525" y="1244650"/>
                </a:cubicBezTo>
                <a:cubicBezTo>
                  <a:pt x="228418" y="1228621"/>
                  <a:pt x="231058" y="1208442"/>
                  <a:pt x="228230" y="1190055"/>
                </a:cubicBezTo>
                <a:cubicBezTo>
                  <a:pt x="212388" y="1086711"/>
                  <a:pt x="195699" y="983461"/>
                  <a:pt x="199753" y="878136"/>
                </a:cubicBezTo>
                <a:cubicBezTo>
                  <a:pt x="201450" y="833630"/>
                  <a:pt x="209748" y="789972"/>
                  <a:pt x="211917" y="745656"/>
                </a:cubicBezTo>
                <a:cubicBezTo>
                  <a:pt x="226815" y="689834"/>
                  <a:pt x="236810" y="632505"/>
                  <a:pt x="259534" y="578946"/>
                </a:cubicBezTo>
                <a:cubicBezTo>
                  <a:pt x="267926" y="559239"/>
                  <a:pt x="273961" y="531046"/>
                  <a:pt x="300174" y="532743"/>
                </a:cubicBezTo>
                <a:cubicBezTo>
                  <a:pt x="324785" y="534346"/>
                  <a:pt x="331102" y="561597"/>
                  <a:pt x="338551" y="582152"/>
                </a:cubicBezTo>
                <a:cubicBezTo>
                  <a:pt x="354110" y="624961"/>
                  <a:pt x="361370" y="670033"/>
                  <a:pt x="363728" y="714916"/>
                </a:cubicBezTo>
                <a:cubicBezTo>
                  <a:pt x="366462" y="767343"/>
                  <a:pt x="367405" y="820146"/>
                  <a:pt x="362502" y="872667"/>
                </a:cubicBezTo>
                <a:cubicBezTo>
                  <a:pt x="349206" y="955927"/>
                  <a:pt x="341663" y="1039942"/>
                  <a:pt x="326670" y="1123013"/>
                </a:cubicBezTo>
                <a:cubicBezTo>
                  <a:pt x="322239" y="1147718"/>
                  <a:pt x="314318" y="1171668"/>
                  <a:pt x="312338" y="1198353"/>
                </a:cubicBezTo>
                <a:cubicBezTo>
                  <a:pt x="349772" y="1155167"/>
                  <a:pt x="382020" y="1109718"/>
                  <a:pt x="419549" y="1068607"/>
                </a:cubicBezTo>
                <a:cubicBezTo>
                  <a:pt x="431430" y="1055594"/>
                  <a:pt x="435861" y="1039659"/>
                  <a:pt x="436332" y="1022026"/>
                </a:cubicBezTo>
                <a:cubicBezTo>
                  <a:pt x="437087" y="986855"/>
                  <a:pt x="430015" y="952721"/>
                  <a:pt x="424452" y="918305"/>
                </a:cubicBezTo>
                <a:cubicBezTo>
                  <a:pt x="417851" y="864841"/>
                  <a:pt x="410591" y="811471"/>
                  <a:pt x="405876" y="757819"/>
                </a:cubicBezTo>
                <a:cubicBezTo>
                  <a:pt x="399464" y="684271"/>
                  <a:pt x="407951" y="612326"/>
                  <a:pt x="425112" y="541041"/>
                </a:cubicBezTo>
                <a:cubicBezTo>
                  <a:pt x="440010" y="479280"/>
                  <a:pt x="458680" y="418744"/>
                  <a:pt x="487911" y="361980"/>
                </a:cubicBezTo>
                <a:cubicBezTo>
                  <a:pt x="495643" y="346893"/>
                  <a:pt x="503469" y="331712"/>
                  <a:pt x="515633" y="319737"/>
                </a:cubicBezTo>
                <a:cubicBezTo>
                  <a:pt x="537508" y="298238"/>
                  <a:pt x="560044" y="304084"/>
                  <a:pt x="566833" y="333692"/>
                </a:cubicBezTo>
                <a:cubicBezTo>
                  <a:pt x="575131" y="369806"/>
                  <a:pt x="577960" y="406863"/>
                  <a:pt x="580223" y="443731"/>
                </a:cubicBezTo>
                <a:cubicBezTo>
                  <a:pt x="587106" y="553393"/>
                  <a:pt x="566928" y="660321"/>
                  <a:pt x="547126" y="767343"/>
                </a:cubicBezTo>
                <a:cubicBezTo>
                  <a:pt x="537885" y="817223"/>
                  <a:pt x="527419" y="866821"/>
                  <a:pt x="516387" y="916230"/>
                </a:cubicBezTo>
                <a:cubicBezTo>
                  <a:pt x="514030" y="926603"/>
                  <a:pt x="506015" y="941500"/>
                  <a:pt x="519970" y="947441"/>
                </a:cubicBezTo>
                <a:cubicBezTo>
                  <a:pt x="532039" y="952627"/>
                  <a:pt x="540432" y="939143"/>
                  <a:pt x="547975" y="930751"/>
                </a:cubicBezTo>
                <a:cubicBezTo>
                  <a:pt x="569945" y="906424"/>
                  <a:pt x="592104" y="882285"/>
                  <a:pt x="614074" y="857957"/>
                </a:cubicBezTo>
                <a:cubicBezTo>
                  <a:pt x="632555" y="837496"/>
                  <a:pt x="639344" y="815715"/>
                  <a:pt x="639061" y="788935"/>
                </a:cubicBezTo>
                <a:cubicBezTo>
                  <a:pt x="638118" y="712841"/>
                  <a:pt x="637929" y="636654"/>
                  <a:pt x="638873" y="560560"/>
                </a:cubicBezTo>
                <a:cubicBezTo>
                  <a:pt x="640664" y="424213"/>
                  <a:pt x="673761" y="295221"/>
                  <a:pt x="732882" y="172641"/>
                </a:cubicBezTo>
                <a:cubicBezTo>
                  <a:pt x="738822" y="160289"/>
                  <a:pt x="745517" y="148219"/>
                  <a:pt x="753910" y="137281"/>
                </a:cubicBezTo>
                <a:cubicBezTo>
                  <a:pt x="779840" y="103619"/>
                  <a:pt x="815577" y="108333"/>
                  <a:pt x="832549" y="147653"/>
                </a:cubicBezTo>
                <a:cubicBezTo>
                  <a:pt x="848296" y="184239"/>
                  <a:pt x="850747" y="223464"/>
                  <a:pt x="853199" y="262501"/>
                </a:cubicBezTo>
                <a:cubicBezTo>
                  <a:pt x="856122" y="308139"/>
                  <a:pt x="851596" y="353305"/>
                  <a:pt x="843110" y="398094"/>
                </a:cubicBezTo>
                <a:cubicBezTo>
                  <a:pt x="803319" y="513507"/>
                  <a:pt x="775408" y="632599"/>
                  <a:pt x="731562" y="752444"/>
                </a:cubicBezTo>
                <a:cubicBezTo>
                  <a:pt x="767676" y="723120"/>
                  <a:pt x="797566" y="695398"/>
                  <a:pt x="828495" y="668713"/>
                </a:cubicBezTo>
                <a:cubicBezTo>
                  <a:pt x="878753" y="625244"/>
                  <a:pt x="892424" y="562917"/>
                  <a:pt x="911849" y="504267"/>
                </a:cubicBezTo>
                <a:cubicBezTo>
                  <a:pt x="934762" y="435150"/>
                  <a:pt x="959655" y="366600"/>
                  <a:pt x="979362" y="296541"/>
                </a:cubicBezTo>
                <a:cubicBezTo>
                  <a:pt x="998221" y="229499"/>
                  <a:pt x="1032920" y="170849"/>
                  <a:pt x="1071203" y="113802"/>
                </a:cubicBezTo>
                <a:cubicBezTo>
                  <a:pt x="1106280" y="66751"/>
                  <a:pt x="1145128" y="23847"/>
                  <a:pt x="1200855" y="27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3" name="Google Shape;243;p13"/>
          <p:cNvSpPr/>
          <p:nvPr/>
        </p:nvSpPr>
        <p:spPr>
          <a:xfrm>
            <a:off x="6842983" y="6444756"/>
            <a:ext cx="2205969" cy="414791"/>
          </a:xfrm>
          <a:custGeom>
            <a:avLst/>
            <a:gdLst/>
            <a:ahLst/>
            <a:cxnLst/>
            <a:rect l="l" t="t" r="r" b="b"/>
            <a:pathLst>
              <a:path w="2205969" h="414791" extrusionOk="0">
                <a:moveTo>
                  <a:pt x="0" y="414698"/>
                </a:moveTo>
                <a:cubicBezTo>
                  <a:pt x="54878" y="386315"/>
                  <a:pt x="114188" y="371700"/>
                  <a:pt x="174535" y="364723"/>
                </a:cubicBezTo>
                <a:cubicBezTo>
                  <a:pt x="253270" y="355576"/>
                  <a:pt x="332381" y="355859"/>
                  <a:pt x="409795" y="377075"/>
                </a:cubicBezTo>
                <a:cubicBezTo>
                  <a:pt x="434311" y="383769"/>
                  <a:pt x="449680" y="367174"/>
                  <a:pt x="467030" y="356802"/>
                </a:cubicBezTo>
                <a:cubicBezTo>
                  <a:pt x="525869" y="321442"/>
                  <a:pt x="511819" y="313522"/>
                  <a:pt x="569526" y="372360"/>
                </a:cubicBezTo>
                <a:cubicBezTo>
                  <a:pt x="579710" y="382732"/>
                  <a:pt x="584990" y="397536"/>
                  <a:pt x="603188" y="406777"/>
                </a:cubicBezTo>
                <a:cubicBezTo>
                  <a:pt x="595268" y="371606"/>
                  <a:pt x="589139" y="339452"/>
                  <a:pt x="580558" y="307864"/>
                </a:cubicBezTo>
                <a:cubicBezTo>
                  <a:pt x="575372" y="288723"/>
                  <a:pt x="578484" y="280614"/>
                  <a:pt x="599511" y="274107"/>
                </a:cubicBezTo>
                <a:cubicBezTo>
                  <a:pt x="803560" y="210838"/>
                  <a:pt x="1007985" y="148416"/>
                  <a:pt x="1213354" y="89578"/>
                </a:cubicBezTo>
                <a:cubicBezTo>
                  <a:pt x="1239944" y="81939"/>
                  <a:pt x="1260972" y="88257"/>
                  <a:pt x="1282188" y="101081"/>
                </a:cubicBezTo>
                <a:cubicBezTo>
                  <a:pt x="1321602" y="125031"/>
                  <a:pt x="1357527" y="153791"/>
                  <a:pt x="1399582" y="189150"/>
                </a:cubicBezTo>
                <a:cubicBezTo>
                  <a:pt x="1390530" y="153131"/>
                  <a:pt x="1384872" y="125503"/>
                  <a:pt x="1376386" y="98724"/>
                </a:cubicBezTo>
                <a:cubicBezTo>
                  <a:pt x="1370351" y="79771"/>
                  <a:pt x="1372520" y="73265"/>
                  <a:pt x="1394395" y="71568"/>
                </a:cubicBezTo>
                <a:cubicBezTo>
                  <a:pt x="1538285" y="60158"/>
                  <a:pt x="1681987" y="46203"/>
                  <a:pt x="1825972" y="35453"/>
                </a:cubicBezTo>
                <a:cubicBezTo>
                  <a:pt x="1883773" y="31116"/>
                  <a:pt x="1941574" y="25930"/>
                  <a:pt x="1999470" y="23573"/>
                </a:cubicBezTo>
                <a:cubicBezTo>
                  <a:pt x="2065851" y="20838"/>
                  <a:pt x="2131385" y="13484"/>
                  <a:pt x="2205970" y="0"/>
                </a:cubicBezTo>
                <a:cubicBezTo>
                  <a:pt x="2174288" y="29607"/>
                  <a:pt x="2149677" y="53369"/>
                  <a:pt x="2124313" y="76282"/>
                </a:cubicBezTo>
                <a:cubicBezTo>
                  <a:pt x="2022477" y="168217"/>
                  <a:pt x="1920169" y="259775"/>
                  <a:pt x="1818428" y="351805"/>
                </a:cubicBezTo>
                <a:cubicBezTo>
                  <a:pt x="1795798" y="372266"/>
                  <a:pt x="1769585" y="388956"/>
                  <a:pt x="1752047" y="414792"/>
                </a:cubicBezTo>
                <a:cubicBezTo>
                  <a:pt x="1168000" y="414698"/>
                  <a:pt x="584047" y="414698"/>
                  <a:pt x="0" y="414698"/>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4" name="Google Shape;244;p13"/>
          <p:cNvSpPr/>
          <p:nvPr/>
        </p:nvSpPr>
        <p:spPr>
          <a:xfrm>
            <a:off x="5286561" y="5375165"/>
            <a:ext cx="992308" cy="1484382"/>
          </a:xfrm>
          <a:custGeom>
            <a:avLst/>
            <a:gdLst/>
            <a:ahLst/>
            <a:cxnLst/>
            <a:rect l="l" t="t" r="r" b="b"/>
            <a:pathLst>
              <a:path w="992308" h="1484382" extrusionOk="0">
                <a:moveTo>
                  <a:pt x="972375" y="1188398"/>
                </a:moveTo>
                <a:cubicBezTo>
                  <a:pt x="994250" y="1193396"/>
                  <a:pt x="991516" y="1217723"/>
                  <a:pt x="991987" y="1236487"/>
                </a:cubicBezTo>
                <a:cubicBezTo>
                  <a:pt x="993967" y="1319748"/>
                  <a:pt x="986707" y="1402253"/>
                  <a:pt x="972469" y="1484193"/>
                </a:cubicBezTo>
                <a:cubicBezTo>
                  <a:pt x="930131" y="1484288"/>
                  <a:pt x="887794" y="1484288"/>
                  <a:pt x="845457" y="1484288"/>
                </a:cubicBezTo>
                <a:cubicBezTo>
                  <a:pt x="871010" y="1395465"/>
                  <a:pt x="896092" y="1306453"/>
                  <a:pt x="937863" y="1223475"/>
                </a:cubicBezTo>
                <a:cubicBezTo>
                  <a:pt x="945407" y="1208577"/>
                  <a:pt x="950781" y="1183495"/>
                  <a:pt x="972375" y="1188398"/>
                </a:cubicBezTo>
                <a:close/>
                <a:moveTo>
                  <a:pt x="313932" y="31"/>
                </a:moveTo>
                <a:cubicBezTo>
                  <a:pt x="332885" y="-911"/>
                  <a:pt x="337882" y="19550"/>
                  <a:pt x="342314" y="33883"/>
                </a:cubicBezTo>
                <a:cubicBezTo>
                  <a:pt x="375504" y="142885"/>
                  <a:pt x="412939" y="251415"/>
                  <a:pt x="409355" y="367678"/>
                </a:cubicBezTo>
                <a:cubicBezTo>
                  <a:pt x="407753" y="420387"/>
                  <a:pt x="398417" y="472436"/>
                  <a:pt x="396060" y="525334"/>
                </a:cubicBezTo>
                <a:cubicBezTo>
                  <a:pt x="392477" y="605860"/>
                  <a:pt x="409921" y="682708"/>
                  <a:pt x="426894" y="760028"/>
                </a:cubicBezTo>
                <a:cubicBezTo>
                  <a:pt x="428591" y="767760"/>
                  <a:pt x="431985" y="775209"/>
                  <a:pt x="431703" y="783601"/>
                </a:cubicBezTo>
                <a:cubicBezTo>
                  <a:pt x="435003" y="634431"/>
                  <a:pt x="461311" y="490635"/>
                  <a:pt x="531841" y="357400"/>
                </a:cubicBezTo>
                <a:cubicBezTo>
                  <a:pt x="545230" y="332129"/>
                  <a:pt x="560600" y="307991"/>
                  <a:pt x="581156" y="287812"/>
                </a:cubicBezTo>
                <a:cubicBezTo>
                  <a:pt x="590303" y="278854"/>
                  <a:pt x="600958" y="269990"/>
                  <a:pt x="614818" y="277062"/>
                </a:cubicBezTo>
                <a:cubicBezTo>
                  <a:pt x="627925" y="283663"/>
                  <a:pt x="628491" y="296581"/>
                  <a:pt x="628585" y="309970"/>
                </a:cubicBezTo>
                <a:cubicBezTo>
                  <a:pt x="629340" y="425385"/>
                  <a:pt x="598788" y="532972"/>
                  <a:pt x="551454" y="637259"/>
                </a:cubicBezTo>
                <a:cubicBezTo>
                  <a:pt x="523449" y="698832"/>
                  <a:pt x="495821" y="760594"/>
                  <a:pt x="467628" y="822073"/>
                </a:cubicBezTo>
                <a:cubicBezTo>
                  <a:pt x="456125" y="847060"/>
                  <a:pt x="452635" y="872236"/>
                  <a:pt x="459707" y="899109"/>
                </a:cubicBezTo>
                <a:cubicBezTo>
                  <a:pt x="473851" y="953139"/>
                  <a:pt x="489598" y="1006697"/>
                  <a:pt x="504685" y="1063555"/>
                </a:cubicBezTo>
                <a:cubicBezTo>
                  <a:pt x="507702" y="1044225"/>
                  <a:pt x="506665" y="1027724"/>
                  <a:pt x="507042" y="1011317"/>
                </a:cubicBezTo>
                <a:cubicBezTo>
                  <a:pt x="510248" y="849134"/>
                  <a:pt x="558809" y="699964"/>
                  <a:pt x="639051" y="560411"/>
                </a:cubicBezTo>
                <a:cubicBezTo>
                  <a:pt x="648764" y="543533"/>
                  <a:pt x="661493" y="517697"/>
                  <a:pt x="686009" y="526277"/>
                </a:cubicBezTo>
                <a:cubicBezTo>
                  <a:pt x="709016" y="534292"/>
                  <a:pt x="701662" y="560694"/>
                  <a:pt x="700718" y="579929"/>
                </a:cubicBezTo>
                <a:cubicBezTo>
                  <a:pt x="692893" y="742867"/>
                  <a:pt x="647444" y="895432"/>
                  <a:pt x="574367" y="1040642"/>
                </a:cubicBezTo>
                <a:cubicBezTo>
                  <a:pt x="562109" y="1065064"/>
                  <a:pt x="549851" y="1089863"/>
                  <a:pt x="545042" y="1117302"/>
                </a:cubicBezTo>
                <a:cubicBezTo>
                  <a:pt x="541930" y="1128900"/>
                  <a:pt x="543439" y="1140026"/>
                  <a:pt x="547588" y="1151247"/>
                </a:cubicBezTo>
                <a:cubicBezTo>
                  <a:pt x="565504" y="1199430"/>
                  <a:pt x="585399" y="1246860"/>
                  <a:pt x="607369" y="1294948"/>
                </a:cubicBezTo>
                <a:cubicBezTo>
                  <a:pt x="595488" y="1208671"/>
                  <a:pt x="602655" y="1123808"/>
                  <a:pt x="621985" y="1039793"/>
                </a:cubicBezTo>
                <a:cubicBezTo>
                  <a:pt x="650178" y="957193"/>
                  <a:pt x="669885" y="871293"/>
                  <a:pt x="713731" y="794728"/>
                </a:cubicBezTo>
                <a:cubicBezTo>
                  <a:pt x="724198" y="776058"/>
                  <a:pt x="732589" y="749373"/>
                  <a:pt x="764460" y="760405"/>
                </a:cubicBezTo>
                <a:cubicBezTo>
                  <a:pt x="801140" y="806609"/>
                  <a:pt x="791051" y="859129"/>
                  <a:pt x="779735" y="908821"/>
                </a:cubicBezTo>
                <a:cubicBezTo>
                  <a:pt x="746639" y="1053748"/>
                  <a:pt x="699870" y="1194244"/>
                  <a:pt x="629340" y="1325782"/>
                </a:cubicBezTo>
                <a:cubicBezTo>
                  <a:pt x="621042" y="1341246"/>
                  <a:pt x="619345" y="1354164"/>
                  <a:pt x="626982" y="1369911"/>
                </a:cubicBezTo>
                <a:cubicBezTo>
                  <a:pt x="645369" y="1407817"/>
                  <a:pt x="662719" y="1446193"/>
                  <a:pt x="680446" y="1484382"/>
                </a:cubicBezTo>
                <a:cubicBezTo>
                  <a:pt x="644521" y="1484382"/>
                  <a:pt x="608501" y="1484382"/>
                  <a:pt x="572575" y="1484382"/>
                </a:cubicBezTo>
                <a:cubicBezTo>
                  <a:pt x="540799" y="1464580"/>
                  <a:pt x="503930" y="1458546"/>
                  <a:pt x="469043" y="1448173"/>
                </a:cubicBezTo>
                <a:cubicBezTo>
                  <a:pt x="348726" y="1412154"/>
                  <a:pt x="249341" y="1343415"/>
                  <a:pt x="160046" y="1257892"/>
                </a:cubicBezTo>
                <a:cubicBezTo>
                  <a:pt x="149768" y="1248085"/>
                  <a:pt x="134587" y="1236204"/>
                  <a:pt x="143922" y="1220740"/>
                </a:cubicBezTo>
                <a:cubicBezTo>
                  <a:pt x="152691" y="1206314"/>
                  <a:pt x="170324" y="1211782"/>
                  <a:pt x="184845" y="1214894"/>
                </a:cubicBezTo>
                <a:cubicBezTo>
                  <a:pt x="206250" y="1219420"/>
                  <a:pt x="227654" y="1224229"/>
                  <a:pt x="249058" y="1228849"/>
                </a:cubicBezTo>
                <a:cubicBezTo>
                  <a:pt x="269709" y="1217252"/>
                  <a:pt x="286210" y="1232810"/>
                  <a:pt x="304314" y="1237430"/>
                </a:cubicBezTo>
                <a:cubicBezTo>
                  <a:pt x="418690" y="1288914"/>
                  <a:pt x="522035" y="1358407"/>
                  <a:pt x="626322" y="1433181"/>
                </a:cubicBezTo>
                <a:cubicBezTo>
                  <a:pt x="606615" y="1388864"/>
                  <a:pt x="585210" y="1348506"/>
                  <a:pt x="565409" y="1307489"/>
                </a:cubicBezTo>
                <a:cubicBezTo>
                  <a:pt x="560129" y="1296551"/>
                  <a:pt x="552397" y="1288348"/>
                  <a:pt x="540516" y="1284482"/>
                </a:cubicBezTo>
                <a:cubicBezTo>
                  <a:pt x="479226" y="1264587"/>
                  <a:pt x="419162" y="1240825"/>
                  <a:pt x="355986" y="1227152"/>
                </a:cubicBezTo>
                <a:cubicBezTo>
                  <a:pt x="329867" y="1212443"/>
                  <a:pt x="299599" y="1207257"/>
                  <a:pt x="274140" y="1190661"/>
                </a:cubicBezTo>
                <a:cubicBezTo>
                  <a:pt x="264523" y="1184344"/>
                  <a:pt x="254999" y="1178686"/>
                  <a:pt x="248775" y="1168785"/>
                </a:cubicBezTo>
                <a:cubicBezTo>
                  <a:pt x="201724" y="1128523"/>
                  <a:pt x="148354" y="1095520"/>
                  <a:pt x="107431" y="1048091"/>
                </a:cubicBezTo>
                <a:cubicBezTo>
                  <a:pt x="92345" y="1030647"/>
                  <a:pt x="77446" y="1012826"/>
                  <a:pt x="64245" y="993967"/>
                </a:cubicBezTo>
                <a:cubicBezTo>
                  <a:pt x="58211" y="985386"/>
                  <a:pt x="47933" y="974449"/>
                  <a:pt x="58022" y="962945"/>
                </a:cubicBezTo>
                <a:cubicBezTo>
                  <a:pt x="66320" y="953422"/>
                  <a:pt x="77635" y="958325"/>
                  <a:pt x="87441" y="962285"/>
                </a:cubicBezTo>
                <a:cubicBezTo>
                  <a:pt x="135248" y="981238"/>
                  <a:pt x="182959" y="1000285"/>
                  <a:pt x="230483" y="1019803"/>
                </a:cubicBezTo>
                <a:cubicBezTo>
                  <a:pt x="236329" y="1022255"/>
                  <a:pt x="241043" y="1028196"/>
                  <a:pt x="243495" y="1017257"/>
                </a:cubicBezTo>
                <a:cubicBezTo>
                  <a:pt x="277441" y="1032627"/>
                  <a:pt x="306482" y="1055823"/>
                  <a:pt x="337127" y="1076473"/>
                </a:cubicBezTo>
                <a:cubicBezTo>
                  <a:pt x="379653" y="1105327"/>
                  <a:pt x="420482" y="1136632"/>
                  <a:pt x="463762" y="1164354"/>
                </a:cubicBezTo>
                <a:cubicBezTo>
                  <a:pt x="481112" y="1192830"/>
                  <a:pt x="514020" y="1202919"/>
                  <a:pt x="538630" y="1228284"/>
                </a:cubicBezTo>
                <a:cubicBezTo>
                  <a:pt x="524392" y="1196790"/>
                  <a:pt x="512700" y="1168125"/>
                  <a:pt x="498462" y="1140497"/>
                </a:cubicBezTo>
                <a:cubicBezTo>
                  <a:pt x="484601" y="1088260"/>
                  <a:pt x="455181" y="1053843"/>
                  <a:pt x="400209" y="1038190"/>
                </a:cubicBezTo>
                <a:cubicBezTo>
                  <a:pt x="354006" y="1025084"/>
                  <a:pt x="311103" y="1001322"/>
                  <a:pt x="268011" y="979352"/>
                </a:cubicBezTo>
                <a:cubicBezTo>
                  <a:pt x="255753" y="973034"/>
                  <a:pt x="243589" y="967000"/>
                  <a:pt x="237461" y="953516"/>
                </a:cubicBezTo>
                <a:cubicBezTo>
                  <a:pt x="164384" y="908161"/>
                  <a:pt x="98096" y="854792"/>
                  <a:pt x="40012" y="791239"/>
                </a:cubicBezTo>
                <a:cubicBezTo>
                  <a:pt x="26340" y="776340"/>
                  <a:pt x="13705" y="760783"/>
                  <a:pt x="5312" y="742490"/>
                </a:cubicBezTo>
                <a:cubicBezTo>
                  <a:pt x="-6474" y="716748"/>
                  <a:pt x="1258" y="704301"/>
                  <a:pt x="29452" y="703735"/>
                </a:cubicBezTo>
                <a:cubicBezTo>
                  <a:pt x="79804" y="702793"/>
                  <a:pt x="123084" y="724385"/>
                  <a:pt x="165987" y="747204"/>
                </a:cubicBezTo>
                <a:cubicBezTo>
                  <a:pt x="184657" y="739944"/>
                  <a:pt x="196066" y="753804"/>
                  <a:pt x="207947" y="763045"/>
                </a:cubicBezTo>
                <a:cubicBezTo>
                  <a:pt x="279986" y="818678"/>
                  <a:pt x="347311" y="879685"/>
                  <a:pt x="413316" y="942201"/>
                </a:cubicBezTo>
                <a:cubicBezTo>
                  <a:pt x="420199" y="948707"/>
                  <a:pt x="426611" y="955779"/>
                  <a:pt x="435852" y="962945"/>
                </a:cubicBezTo>
                <a:cubicBezTo>
                  <a:pt x="426328" y="893640"/>
                  <a:pt x="401812" y="834802"/>
                  <a:pt x="349857" y="787844"/>
                </a:cubicBezTo>
                <a:cubicBezTo>
                  <a:pt x="293470" y="736832"/>
                  <a:pt x="239629" y="683085"/>
                  <a:pt x="183243" y="631979"/>
                </a:cubicBezTo>
                <a:cubicBezTo>
                  <a:pt x="112523" y="568049"/>
                  <a:pt x="69903" y="485449"/>
                  <a:pt x="46896" y="393136"/>
                </a:cubicBezTo>
                <a:cubicBezTo>
                  <a:pt x="43218" y="378332"/>
                  <a:pt x="42747" y="362586"/>
                  <a:pt x="58022" y="353345"/>
                </a:cubicBezTo>
                <a:cubicBezTo>
                  <a:pt x="73486" y="344010"/>
                  <a:pt x="85650" y="353722"/>
                  <a:pt x="98191" y="362491"/>
                </a:cubicBezTo>
                <a:cubicBezTo>
                  <a:pt x="178528" y="418690"/>
                  <a:pt x="238215" y="492992"/>
                  <a:pt x="289038" y="575969"/>
                </a:cubicBezTo>
                <a:cubicBezTo>
                  <a:pt x="321569" y="629150"/>
                  <a:pt x="354477" y="682143"/>
                  <a:pt x="386725" y="732400"/>
                </a:cubicBezTo>
                <a:cubicBezTo>
                  <a:pt x="375787" y="693552"/>
                  <a:pt x="368715" y="651121"/>
                  <a:pt x="360229" y="609066"/>
                </a:cubicBezTo>
                <a:cubicBezTo>
                  <a:pt x="347405" y="545513"/>
                  <a:pt x="325435" y="484789"/>
                  <a:pt x="302051" y="425007"/>
                </a:cubicBezTo>
                <a:cubicBezTo>
                  <a:pt x="253207" y="300259"/>
                  <a:pt x="249435" y="174284"/>
                  <a:pt x="280364" y="45669"/>
                </a:cubicBezTo>
                <a:cubicBezTo>
                  <a:pt x="281118" y="42557"/>
                  <a:pt x="281684" y="39446"/>
                  <a:pt x="282909" y="36523"/>
                </a:cubicBezTo>
                <a:cubicBezTo>
                  <a:pt x="289510" y="20965"/>
                  <a:pt x="294979" y="975"/>
                  <a:pt x="313932" y="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5" name="Google Shape;245;p13"/>
          <p:cNvSpPr/>
          <p:nvPr/>
        </p:nvSpPr>
        <p:spPr>
          <a:xfrm>
            <a:off x="4355335" y="5789508"/>
            <a:ext cx="1084018" cy="1070134"/>
          </a:xfrm>
          <a:custGeom>
            <a:avLst/>
            <a:gdLst/>
            <a:ahLst/>
            <a:cxnLst/>
            <a:rect l="l" t="t" r="r" b="b"/>
            <a:pathLst>
              <a:path w="1084018" h="1070134" extrusionOk="0">
                <a:moveTo>
                  <a:pt x="975954" y="681461"/>
                </a:moveTo>
                <a:cubicBezTo>
                  <a:pt x="995850" y="677595"/>
                  <a:pt x="1001978" y="705600"/>
                  <a:pt x="1008862" y="722195"/>
                </a:cubicBezTo>
                <a:cubicBezTo>
                  <a:pt x="1046201" y="811584"/>
                  <a:pt x="1078827" y="902388"/>
                  <a:pt x="1083824" y="1000640"/>
                </a:cubicBezTo>
                <a:cubicBezTo>
                  <a:pt x="1085050" y="1024120"/>
                  <a:pt x="1080147" y="1046749"/>
                  <a:pt x="1078355" y="1069851"/>
                </a:cubicBezTo>
                <a:cubicBezTo>
                  <a:pt x="1053085" y="1069946"/>
                  <a:pt x="1027626" y="1069946"/>
                  <a:pt x="1002261" y="1069946"/>
                </a:cubicBezTo>
                <a:cubicBezTo>
                  <a:pt x="971805" y="959718"/>
                  <a:pt x="956907" y="847510"/>
                  <a:pt x="957661" y="733133"/>
                </a:cubicBezTo>
                <a:cubicBezTo>
                  <a:pt x="957755" y="713521"/>
                  <a:pt x="955021" y="685610"/>
                  <a:pt x="975954" y="681461"/>
                </a:cubicBezTo>
                <a:close/>
                <a:moveTo>
                  <a:pt x="81213" y="764"/>
                </a:moveTo>
                <a:cubicBezTo>
                  <a:pt x="92717" y="-3101"/>
                  <a:pt x="102052" y="8497"/>
                  <a:pt x="109312" y="17549"/>
                </a:cubicBezTo>
                <a:cubicBezTo>
                  <a:pt x="136469" y="51211"/>
                  <a:pt x="162493" y="85816"/>
                  <a:pt x="190309" y="118819"/>
                </a:cubicBezTo>
                <a:cubicBezTo>
                  <a:pt x="249054" y="188406"/>
                  <a:pt x="276210" y="273270"/>
                  <a:pt x="302140" y="357378"/>
                </a:cubicBezTo>
                <a:cubicBezTo>
                  <a:pt x="326656" y="436490"/>
                  <a:pt x="380309" y="494762"/>
                  <a:pt x="427643" y="558975"/>
                </a:cubicBezTo>
                <a:cubicBezTo>
                  <a:pt x="425286" y="518995"/>
                  <a:pt x="410765" y="482504"/>
                  <a:pt x="398696" y="445730"/>
                </a:cubicBezTo>
                <a:cubicBezTo>
                  <a:pt x="367956" y="351815"/>
                  <a:pt x="359942" y="256203"/>
                  <a:pt x="373708" y="158610"/>
                </a:cubicBezTo>
                <a:cubicBezTo>
                  <a:pt x="373991" y="156536"/>
                  <a:pt x="373897" y="154273"/>
                  <a:pt x="374651" y="152387"/>
                </a:cubicBezTo>
                <a:cubicBezTo>
                  <a:pt x="380780" y="137111"/>
                  <a:pt x="380214" y="111087"/>
                  <a:pt x="396810" y="110427"/>
                </a:cubicBezTo>
                <a:cubicBezTo>
                  <a:pt x="414537" y="109672"/>
                  <a:pt x="413405" y="135225"/>
                  <a:pt x="419628" y="150124"/>
                </a:cubicBezTo>
                <a:cubicBezTo>
                  <a:pt x="471018" y="271949"/>
                  <a:pt x="466209" y="399433"/>
                  <a:pt x="456968" y="526916"/>
                </a:cubicBezTo>
                <a:cubicBezTo>
                  <a:pt x="453291" y="576608"/>
                  <a:pt x="460363" y="619794"/>
                  <a:pt x="496100" y="657605"/>
                </a:cubicBezTo>
                <a:cubicBezTo>
                  <a:pt x="525519" y="688722"/>
                  <a:pt x="551072" y="723516"/>
                  <a:pt x="582377" y="755292"/>
                </a:cubicBezTo>
                <a:cubicBezTo>
                  <a:pt x="524764" y="598484"/>
                  <a:pt x="489594" y="440355"/>
                  <a:pt x="529857" y="266009"/>
                </a:cubicBezTo>
                <a:cubicBezTo>
                  <a:pt x="552581" y="293071"/>
                  <a:pt x="555409" y="317681"/>
                  <a:pt x="563990" y="339840"/>
                </a:cubicBezTo>
                <a:cubicBezTo>
                  <a:pt x="610948" y="461289"/>
                  <a:pt x="620471" y="587546"/>
                  <a:pt x="609816" y="715972"/>
                </a:cubicBezTo>
                <a:cubicBezTo>
                  <a:pt x="606893" y="751426"/>
                  <a:pt x="612456" y="782071"/>
                  <a:pt x="640367" y="807907"/>
                </a:cubicBezTo>
                <a:cubicBezTo>
                  <a:pt x="671955" y="837043"/>
                  <a:pt x="700902" y="869103"/>
                  <a:pt x="733999" y="903048"/>
                </a:cubicBezTo>
                <a:cubicBezTo>
                  <a:pt x="739845" y="879192"/>
                  <a:pt x="732208" y="864577"/>
                  <a:pt x="723344" y="850998"/>
                </a:cubicBezTo>
                <a:cubicBezTo>
                  <a:pt x="683553" y="790086"/>
                  <a:pt x="669315" y="720875"/>
                  <a:pt x="660451" y="650816"/>
                </a:cubicBezTo>
                <a:cubicBezTo>
                  <a:pt x="652908" y="591223"/>
                  <a:pt x="649325" y="530970"/>
                  <a:pt x="652342" y="470623"/>
                </a:cubicBezTo>
                <a:cubicBezTo>
                  <a:pt x="653191" y="453651"/>
                  <a:pt x="651776" y="431963"/>
                  <a:pt x="669975" y="426966"/>
                </a:cubicBezTo>
                <a:cubicBezTo>
                  <a:pt x="686193" y="422534"/>
                  <a:pt x="696660" y="442147"/>
                  <a:pt x="705240" y="454405"/>
                </a:cubicBezTo>
                <a:cubicBezTo>
                  <a:pt x="729756" y="489104"/>
                  <a:pt x="735036" y="530876"/>
                  <a:pt x="740600" y="571328"/>
                </a:cubicBezTo>
                <a:cubicBezTo>
                  <a:pt x="756064" y="683064"/>
                  <a:pt x="769548" y="795083"/>
                  <a:pt x="756818" y="908328"/>
                </a:cubicBezTo>
                <a:cubicBezTo>
                  <a:pt x="756252" y="913232"/>
                  <a:pt x="756346" y="920775"/>
                  <a:pt x="759269" y="923038"/>
                </a:cubicBezTo>
                <a:cubicBezTo>
                  <a:pt x="798590" y="954060"/>
                  <a:pt x="828669" y="995737"/>
                  <a:pt x="876098" y="1026477"/>
                </a:cubicBezTo>
                <a:cubicBezTo>
                  <a:pt x="852902" y="947271"/>
                  <a:pt x="831120" y="874006"/>
                  <a:pt x="809999" y="800458"/>
                </a:cubicBezTo>
                <a:cubicBezTo>
                  <a:pt x="789820" y="730116"/>
                  <a:pt x="791423" y="659114"/>
                  <a:pt x="805567" y="588111"/>
                </a:cubicBezTo>
                <a:cubicBezTo>
                  <a:pt x="807925" y="576325"/>
                  <a:pt x="808867" y="559258"/>
                  <a:pt x="824143" y="558692"/>
                </a:cubicBezTo>
                <a:cubicBezTo>
                  <a:pt x="839701" y="558126"/>
                  <a:pt x="841304" y="575948"/>
                  <a:pt x="844887" y="586980"/>
                </a:cubicBezTo>
                <a:cubicBezTo>
                  <a:pt x="866669" y="654210"/>
                  <a:pt x="878644" y="723516"/>
                  <a:pt x="888261" y="793480"/>
                </a:cubicBezTo>
                <a:cubicBezTo>
                  <a:pt x="896088" y="850527"/>
                  <a:pt x="891844" y="907008"/>
                  <a:pt x="888639" y="963867"/>
                </a:cubicBezTo>
                <a:cubicBezTo>
                  <a:pt x="886376" y="1003846"/>
                  <a:pt x="893825" y="1041563"/>
                  <a:pt x="925884" y="1070134"/>
                </a:cubicBezTo>
                <a:cubicBezTo>
                  <a:pt x="919755" y="1069946"/>
                  <a:pt x="913438" y="1069946"/>
                  <a:pt x="907026" y="1069946"/>
                </a:cubicBezTo>
                <a:cubicBezTo>
                  <a:pt x="874778" y="1035529"/>
                  <a:pt x="834421" y="1026665"/>
                  <a:pt x="789349" y="1032417"/>
                </a:cubicBezTo>
                <a:cubicBezTo>
                  <a:pt x="743428" y="1038263"/>
                  <a:pt x="697602" y="1046372"/>
                  <a:pt x="651399" y="1049012"/>
                </a:cubicBezTo>
                <a:cubicBezTo>
                  <a:pt x="553146" y="1054481"/>
                  <a:pt x="458006" y="1038829"/>
                  <a:pt x="367956" y="997717"/>
                </a:cubicBezTo>
                <a:cubicBezTo>
                  <a:pt x="360790" y="994417"/>
                  <a:pt x="350229" y="992060"/>
                  <a:pt x="350984" y="981499"/>
                </a:cubicBezTo>
                <a:cubicBezTo>
                  <a:pt x="351644" y="971127"/>
                  <a:pt x="361639" y="969995"/>
                  <a:pt x="369465" y="966884"/>
                </a:cubicBezTo>
                <a:cubicBezTo>
                  <a:pt x="434715" y="941614"/>
                  <a:pt x="502323" y="947460"/>
                  <a:pt x="569742" y="952174"/>
                </a:cubicBezTo>
                <a:cubicBezTo>
                  <a:pt x="649607" y="957832"/>
                  <a:pt x="727022" y="978105"/>
                  <a:pt x="808207" y="988854"/>
                </a:cubicBezTo>
                <a:cubicBezTo>
                  <a:pt x="771999" y="958209"/>
                  <a:pt x="737111" y="925584"/>
                  <a:pt x="698923" y="897673"/>
                </a:cubicBezTo>
                <a:cubicBezTo>
                  <a:pt x="678744" y="882964"/>
                  <a:pt x="651211" y="890507"/>
                  <a:pt x="627826" y="894184"/>
                </a:cubicBezTo>
                <a:cubicBezTo>
                  <a:pt x="576531" y="902199"/>
                  <a:pt x="525236" y="905688"/>
                  <a:pt x="473469" y="905877"/>
                </a:cubicBezTo>
                <a:cubicBezTo>
                  <a:pt x="387098" y="906254"/>
                  <a:pt x="307138" y="882115"/>
                  <a:pt x="231233" y="842607"/>
                </a:cubicBezTo>
                <a:cubicBezTo>
                  <a:pt x="224726" y="839212"/>
                  <a:pt x="218692" y="834969"/>
                  <a:pt x="213034" y="830255"/>
                </a:cubicBezTo>
                <a:cubicBezTo>
                  <a:pt x="207377" y="825540"/>
                  <a:pt x="201530" y="819788"/>
                  <a:pt x="203416" y="811490"/>
                </a:cubicBezTo>
                <a:cubicBezTo>
                  <a:pt x="205679" y="801589"/>
                  <a:pt x="214731" y="804230"/>
                  <a:pt x="221615" y="803192"/>
                </a:cubicBezTo>
                <a:cubicBezTo>
                  <a:pt x="331465" y="786408"/>
                  <a:pt x="437733" y="808095"/>
                  <a:pt x="543528" y="833649"/>
                </a:cubicBezTo>
                <a:cubicBezTo>
                  <a:pt x="584263" y="843549"/>
                  <a:pt x="624997" y="853639"/>
                  <a:pt x="671389" y="865142"/>
                </a:cubicBezTo>
                <a:cubicBezTo>
                  <a:pt x="642724" y="832612"/>
                  <a:pt x="612268" y="808379"/>
                  <a:pt x="585112" y="780845"/>
                </a:cubicBezTo>
                <a:cubicBezTo>
                  <a:pt x="561350" y="756706"/>
                  <a:pt x="538814" y="747843"/>
                  <a:pt x="502606" y="750106"/>
                </a:cubicBezTo>
                <a:cubicBezTo>
                  <a:pt x="375122" y="757838"/>
                  <a:pt x="249902" y="742940"/>
                  <a:pt x="132320" y="688062"/>
                </a:cubicBezTo>
                <a:cubicBezTo>
                  <a:pt x="116196" y="680518"/>
                  <a:pt x="101015" y="670429"/>
                  <a:pt x="87059" y="659396"/>
                </a:cubicBezTo>
                <a:cubicBezTo>
                  <a:pt x="69615" y="645630"/>
                  <a:pt x="73010" y="632334"/>
                  <a:pt x="92717" y="623660"/>
                </a:cubicBezTo>
                <a:cubicBezTo>
                  <a:pt x="107238" y="617342"/>
                  <a:pt x="122513" y="614607"/>
                  <a:pt x="138543" y="612628"/>
                </a:cubicBezTo>
                <a:cubicBezTo>
                  <a:pt x="223595" y="602067"/>
                  <a:pt x="300914" y="631392"/>
                  <a:pt x="378988" y="656945"/>
                </a:cubicBezTo>
                <a:cubicBezTo>
                  <a:pt x="420666" y="670617"/>
                  <a:pt x="462060" y="685233"/>
                  <a:pt x="505151" y="696831"/>
                </a:cubicBezTo>
                <a:cubicBezTo>
                  <a:pt x="467340" y="643650"/>
                  <a:pt x="431887" y="590846"/>
                  <a:pt x="362582" y="571422"/>
                </a:cubicBezTo>
                <a:cubicBezTo>
                  <a:pt x="297897" y="553317"/>
                  <a:pt x="235476" y="527104"/>
                  <a:pt x="172111" y="504286"/>
                </a:cubicBezTo>
                <a:cubicBezTo>
                  <a:pt x="105069" y="480053"/>
                  <a:pt x="57546" y="430360"/>
                  <a:pt x="11343" y="379443"/>
                </a:cubicBezTo>
                <a:cubicBezTo>
                  <a:pt x="4837" y="372277"/>
                  <a:pt x="-4876" y="361621"/>
                  <a:pt x="2856" y="351532"/>
                </a:cubicBezTo>
                <a:cubicBezTo>
                  <a:pt x="9740" y="342574"/>
                  <a:pt x="22469" y="346441"/>
                  <a:pt x="32747" y="348420"/>
                </a:cubicBezTo>
                <a:cubicBezTo>
                  <a:pt x="101109" y="361716"/>
                  <a:pt x="162399" y="390946"/>
                  <a:pt x="219446" y="430266"/>
                </a:cubicBezTo>
                <a:cubicBezTo>
                  <a:pt x="279133" y="471472"/>
                  <a:pt x="339103" y="512206"/>
                  <a:pt x="406710" y="558504"/>
                </a:cubicBezTo>
                <a:cubicBezTo>
                  <a:pt x="355510" y="485804"/>
                  <a:pt x="311004" y="419140"/>
                  <a:pt x="256408" y="359736"/>
                </a:cubicBezTo>
                <a:cubicBezTo>
                  <a:pt x="198796" y="296937"/>
                  <a:pt x="136563" y="237438"/>
                  <a:pt x="107427" y="153990"/>
                </a:cubicBezTo>
                <a:cubicBezTo>
                  <a:pt x="93188" y="113255"/>
                  <a:pt x="79233" y="72426"/>
                  <a:pt x="75744" y="29052"/>
                </a:cubicBezTo>
                <a:cubicBezTo>
                  <a:pt x="74990" y="19434"/>
                  <a:pt x="69427" y="4725"/>
                  <a:pt x="81213" y="7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6" name="Google Shape;246;p13"/>
          <p:cNvSpPr/>
          <p:nvPr/>
        </p:nvSpPr>
        <p:spPr>
          <a:xfrm>
            <a:off x="9898905" y="6356216"/>
            <a:ext cx="822606" cy="503238"/>
          </a:xfrm>
          <a:custGeom>
            <a:avLst/>
            <a:gdLst/>
            <a:ahLst/>
            <a:cxnLst/>
            <a:rect l="l" t="t" r="r" b="b"/>
            <a:pathLst>
              <a:path w="822606" h="503238" extrusionOk="0">
                <a:moveTo>
                  <a:pt x="206877" y="503238"/>
                </a:moveTo>
                <a:cubicBezTo>
                  <a:pt x="174346" y="423467"/>
                  <a:pt x="142004" y="343601"/>
                  <a:pt x="109190" y="263830"/>
                </a:cubicBezTo>
                <a:cubicBezTo>
                  <a:pt x="74114" y="178401"/>
                  <a:pt x="38565" y="93161"/>
                  <a:pt x="0" y="0"/>
                </a:cubicBezTo>
                <a:cubicBezTo>
                  <a:pt x="111831" y="72888"/>
                  <a:pt x="224509" y="126729"/>
                  <a:pt x="332663" y="188585"/>
                </a:cubicBezTo>
                <a:cubicBezTo>
                  <a:pt x="414886" y="235542"/>
                  <a:pt x="497485" y="281840"/>
                  <a:pt x="580463" y="327383"/>
                </a:cubicBezTo>
                <a:cubicBezTo>
                  <a:pt x="598284" y="337190"/>
                  <a:pt x="601868" y="344450"/>
                  <a:pt x="584895" y="358311"/>
                </a:cubicBezTo>
                <a:cubicBezTo>
                  <a:pt x="568771" y="371606"/>
                  <a:pt x="554155" y="386599"/>
                  <a:pt x="540672" y="403382"/>
                </a:cubicBezTo>
                <a:cubicBezTo>
                  <a:pt x="582820" y="401780"/>
                  <a:pt x="621858" y="389050"/>
                  <a:pt x="662497" y="388862"/>
                </a:cubicBezTo>
                <a:cubicBezTo>
                  <a:pt x="676548" y="388767"/>
                  <a:pt x="690503" y="389427"/>
                  <a:pt x="701817" y="398102"/>
                </a:cubicBezTo>
                <a:cubicBezTo>
                  <a:pt x="744249" y="430633"/>
                  <a:pt x="789226" y="460241"/>
                  <a:pt x="822606" y="503238"/>
                </a:cubicBezTo>
                <a:cubicBezTo>
                  <a:pt x="617426" y="503238"/>
                  <a:pt x="412151" y="503238"/>
                  <a:pt x="206877" y="503238"/>
                </a:cubicBezTo>
                <a:close/>
              </a:path>
            </a:pathLst>
          </a:custGeom>
          <a:solidFill>
            <a:srgbClr val="8CBC3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7" name="Google Shape;247;p13"/>
          <p:cNvSpPr/>
          <p:nvPr/>
        </p:nvSpPr>
        <p:spPr>
          <a:xfrm>
            <a:off x="5992372" y="6352456"/>
            <a:ext cx="171774" cy="506998"/>
          </a:xfrm>
          <a:custGeom>
            <a:avLst/>
            <a:gdLst/>
            <a:ahLst/>
            <a:cxnLst/>
            <a:rect l="l" t="t" r="r" b="b"/>
            <a:pathLst>
              <a:path w="171774" h="506998" extrusionOk="0">
                <a:moveTo>
                  <a:pt x="0" y="506998"/>
                </a:moveTo>
                <a:cubicBezTo>
                  <a:pt x="21498" y="375083"/>
                  <a:pt x="14426" y="237605"/>
                  <a:pt x="75528" y="113233"/>
                </a:cubicBezTo>
                <a:cubicBezTo>
                  <a:pt x="93632" y="76365"/>
                  <a:pt x="112491" y="39968"/>
                  <a:pt x="142759" y="11020"/>
                </a:cubicBezTo>
                <a:cubicBezTo>
                  <a:pt x="148793" y="5268"/>
                  <a:pt x="154545" y="-2746"/>
                  <a:pt x="164163" y="931"/>
                </a:cubicBezTo>
                <a:cubicBezTo>
                  <a:pt x="174535" y="4891"/>
                  <a:pt x="171329" y="15263"/>
                  <a:pt x="171235" y="23090"/>
                </a:cubicBezTo>
                <a:cubicBezTo>
                  <a:pt x="170198" y="98240"/>
                  <a:pt x="150396" y="170280"/>
                  <a:pt x="134083" y="242980"/>
                </a:cubicBezTo>
                <a:cubicBezTo>
                  <a:pt x="115697" y="325014"/>
                  <a:pt x="78639" y="399222"/>
                  <a:pt x="44129" y="474750"/>
                </a:cubicBezTo>
                <a:cubicBezTo>
                  <a:pt x="39320" y="485217"/>
                  <a:pt x="35925" y="496249"/>
                  <a:pt x="31776" y="506998"/>
                </a:cubicBezTo>
                <a:cubicBezTo>
                  <a:pt x="21216" y="506998"/>
                  <a:pt x="10561" y="506998"/>
                  <a:pt x="0" y="50699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8" name="Google Shape;248;p13"/>
          <p:cNvSpPr/>
          <p:nvPr/>
        </p:nvSpPr>
        <p:spPr>
          <a:xfrm>
            <a:off x="1131" y="4563538"/>
            <a:ext cx="950136" cy="1351026"/>
          </a:xfrm>
          <a:custGeom>
            <a:avLst/>
            <a:gdLst/>
            <a:ahLst/>
            <a:cxnLst/>
            <a:rect l="l" t="t" r="r" b="b"/>
            <a:pathLst>
              <a:path w="950136" h="1351026" extrusionOk="0">
                <a:moveTo>
                  <a:pt x="0" y="1351012"/>
                </a:moveTo>
                <a:cubicBezTo>
                  <a:pt x="0" y="1215231"/>
                  <a:pt x="0" y="1079544"/>
                  <a:pt x="0" y="943763"/>
                </a:cubicBezTo>
                <a:cubicBezTo>
                  <a:pt x="1414" y="943386"/>
                  <a:pt x="2734" y="942915"/>
                  <a:pt x="4149" y="942537"/>
                </a:cubicBezTo>
                <a:cubicBezTo>
                  <a:pt x="6695" y="952721"/>
                  <a:pt x="9146" y="962810"/>
                  <a:pt x="11692" y="972994"/>
                </a:cubicBezTo>
                <a:cubicBezTo>
                  <a:pt x="37057" y="1020989"/>
                  <a:pt x="32531" y="1075490"/>
                  <a:pt x="44600" y="1126407"/>
                </a:cubicBezTo>
                <a:cubicBezTo>
                  <a:pt x="47618" y="1139043"/>
                  <a:pt x="49881" y="1152526"/>
                  <a:pt x="47806" y="1166670"/>
                </a:cubicBezTo>
                <a:cubicBezTo>
                  <a:pt x="55632" y="1138666"/>
                  <a:pt x="72417" y="1115375"/>
                  <a:pt x="84392" y="1089728"/>
                </a:cubicBezTo>
                <a:cubicBezTo>
                  <a:pt x="102119" y="1051634"/>
                  <a:pt x="94387" y="1014200"/>
                  <a:pt x="86749" y="976294"/>
                </a:cubicBezTo>
                <a:cubicBezTo>
                  <a:pt x="68268" y="924056"/>
                  <a:pt x="47429" y="872572"/>
                  <a:pt x="31871" y="819580"/>
                </a:cubicBezTo>
                <a:cubicBezTo>
                  <a:pt x="6506" y="733303"/>
                  <a:pt x="6695" y="644668"/>
                  <a:pt x="16124" y="555939"/>
                </a:cubicBezTo>
                <a:cubicBezTo>
                  <a:pt x="17350" y="544718"/>
                  <a:pt x="19141" y="529160"/>
                  <a:pt x="29796" y="526425"/>
                </a:cubicBezTo>
                <a:cubicBezTo>
                  <a:pt x="43563" y="522936"/>
                  <a:pt x="51295" y="538589"/>
                  <a:pt x="57141" y="548584"/>
                </a:cubicBezTo>
                <a:cubicBezTo>
                  <a:pt x="85995" y="597993"/>
                  <a:pt x="102967" y="651928"/>
                  <a:pt x="113245" y="708032"/>
                </a:cubicBezTo>
                <a:cubicBezTo>
                  <a:pt x="129463" y="795913"/>
                  <a:pt x="130972" y="885302"/>
                  <a:pt x="144362" y="975728"/>
                </a:cubicBezTo>
                <a:cubicBezTo>
                  <a:pt x="164823" y="934051"/>
                  <a:pt x="186039" y="892751"/>
                  <a:pt x="205180" y="850508"/>
                </a:cubicBezTo>
                <a:cubicBezTo>
                  <a:pt x="211592" y="836458"/>
                  <a:pt x="201503" y="822409"/>
                  <a:pt x="196694" y="808831"/>
                </a:cubicBezTo>
                <a:cubicBezTo>
                  <a:pt x="175667" y="748578"/>
                  <a:pt x="149642" y="689457"/>
                  <a:pt x="135027" y="627696"/>
                </a:cubicBezTo>
                <a:cubicBezTo>
                  <a:pt x="114188" y="539437"/>
                  <a:pt x="119280" y="449483"/>
                  <a:pt x="141627" y="361320"/>
                </a:cubicBezTo>
                <a:cubicBezTo>
                  <a:pt x="144267" y="350947"/>
                  <a:pt x="147190" y="333126"/>
                  <a:pt x="162937" y="333692"/>
                </a:cubicBezTo>
                <a:cubicBezTo>
                  <a:pt x="178401" y="334258"/>
                  <a:pt x="179816" y="351607"/>
                  <a:pt x="183210" y="362545"/>
                </a:cubicBezTo>
                <a:cubicBezTo>
                  <a:pt x="207820" y="442222"/>
                  <a:pt x="227622" y="522842"/>
                  <a:pt x="227433" y="606951"/>
                </a:cubicBezTo>
                <a:cubicBezTo>
                  <a:pt x="227245" y="674182"/>
                  <a:pt x="227433" y="741318"/>
                  <a:pt x="234128" y="810528"/>
                </a:cubicBezTo>
                <a:cubicBezTo>
                  <a:pt x="260435" y="764042"/>
                  <a:pt x="286649" y="717461"/>
                  <a:pt x="313239" y="671164"/>
                </a:cubicBezTo>
                <a:cubicBezTo>
                  <a:pt x="318142" y="662583"/>
                  <a:pt x="311353" y="657303"/>
                  <a:pt x="309373" y="650703"/>
                </a:cubicBezTo>
                <a:cubicBezTo>
                  <a:pt x="269110" y="517562"/>
                  <a:pt x="241860" y="383007"/>
                  <a:pt x="266187" y="243171"/>
                </a:cubicBezTo>
                <a:cubicBezTo>
                  <a:pt x="269582" y="223652"/>
                  <a:pt x="274862" y="204040"/>
                  <a:pt x="282500" y="185747"/>
                </a:cubicBezTo>
                <a:cubicBezTo>
                  <a:pt x="294098" y="157742"/>
                  <a:pt x="311636" y="155668"/>
                  <a:pt x="327477" y="181127"/>
                </a:cubicBezTo>
                <a:cubicBezTo>
                  <a:pt x="356897" y="228556"/>
                  <a:pt x="371323" y="280888"/>
                  <a:pt x="369815" y="336992"/>
                </a:cubicBezTo>
                <a:cubicBezTo>
                  <a:pt x="367740" y="416197"/>
                  <a:pt x="365949" y="495403"/>
                  <a:pt x="355388" y="574043"/>
                </a:cubicBezTo>
                <a:cubicBezTo>
                  <a:pt x="353973" y="584226"/>
                  <a:pt x="355199" y="594787"/>
                  <a:pt x="355199" y="613363"/>
                </a:cubicBezTo>
                <a:cubicBezTo>
                  <a:pt x="399800" y="556411"/>
                  <a:pt x="438931" y="507095"/>
                  <a:pt x="444306" y="436376"/>
                </a:cubicBezTo>
                <a:cubicBezTo>
                  <a:pt x="450246" y="357642"/>
                  <a:pt x="452698" y="278248"/>
                  <a:pt x="467879" y="200362"/>
                </a:cubicBezTo>
                <a:cubicBezTo>
                  <a:pt x="480231" y="137092"/>
                  <a:pt x="510970" y="82591"/>
                  <a:pt x="548781" y="31673"/>
                </a:cubicBezTo>
                <a:cubicBezTo>
                  <a:pt x="554062" y="24601"/>
                  <a:pt x="559719" y="14135"/>
                  <a:pt x="571129" y="17435"/>
                </a:cubicBezTo>
                <a:cubicBezTo>
                  <a:pt x="584047" y="21207"/>
                  <a:pt x="582255" y="33276"/>
                  <a:pt x="583292" y="43743"/>
                </a:cubicBezTo>
                <a:cubicBezTo>
                  <a:pt x="591779" y="130115"/>
                  <a:pt x="568394" y="210829"/>
                  <a:pt x="538975" y="290317"/>
                </a:cubicBezTo>
                <a:cubicBezTo>
                  <a:pt x="518325" y="346044"/>
                  <a:pt x="497392" y="401771"/>
                  <a:pt x="478534" y="458818"/>
                </a:cubicBezTo>
                <a:cubicBezTo>
                  <a:pt x="524737" y="408843"/>
                  <a:pt x="571129" y="359245"/>
                  <a:pt x="609223" y="302764"/>
                </a:cubicBezTo>
                <a:cubicBezTo>
                  <a:pt x="641848" y="254392"/>
                  <a:pt x="673342" y="205454"/>
                  <a:pt x="708041" y="158402"/>
                </a:cubicBezTo>
                <a:cubicBezTo>
                  <a:pt x="763202" y="83817"/>
                  <a:pt x="840145" y="41197"/>
                  <a:pt x="921896" y="4706"/>
                </a:cubicBezTo>
                <a:cubicBezTo>
                  <a:pt x="929817" y="1217"/>
                  <a:pt x="940943" y="-4346"/>
                  <a:pt x="948015" y="5743"/>
                </a:cubicBezTo>
                <a:cubicBezTo>
                  <a:pt x="954050" y="14324"/>
                  <a:pt x="945752" y="20924"/>
                  <a:pt x="941226" y="28090"/>
                </a:cubicBezTo>
                <a:cubicBezTo>
                  <a:pt x="871167" y="138884"/>
                  <a:pt x="789415" y="238834"/>
                  <a:pt x="672304" y="302575"/>
                </a:cubicBezTo>
                <a:cubicBezTo>
                  <a:pt x="585178" y="350004"/>
                  <a:pt x="528414" y="426287"/>
                  <a:pt x="471933" y="505115"/>
                </a:cubicBezTo>
                <a:cubicBezTo>
                  <a:pt x="509084" y="481542"/>
                  <a:pt x="545387" y="456460"/>
                  <a:pt x="583575" y="434679"/>
                </a:cubicBezTo>
                <a:cubicBezTo>
                  <a:pt x="676736" y="381498"/>
                  <a:pt x="774895" y="343215"/>
                  <a:pt x="884179" y="341707"/>
                </a:cubicBezTo>
                <a:cubicBezTo>
                  <a:pt x="895589" y="341518"/>
                  <a:pt x="910581" y="338689"/>
                  <a:pt x="915296" y="351419"/>
                </a:cubicBezTo>
                <a:cubicBezTo>
                  <a:pt x="921048" y="367166"/>
                  <a:pt x="903792" y="371786"/>
                  <a:pt x="894646" y="378858"/>
                </a:cubicBezTo>
                <a:cubicBezTo>
                  <a:pt x="802711" y="449860"/>
                  <a:pt x="694557" y="481731"/>
                  <a:pt x="583481" y="506341"/>
                </a:cubicBezTo>
                <a:cubicBezTo>
                  <a:pt x="542370" y="515487"/>
                  <a:pt x="501164" y="524068"/>
                  <a:pt x="460335" y="534157"/>
                </a:cubicBezTo>
                <a:cubicBezTo>
                  <a:pt x="442891" y="538495"/>
                  <a:pt x="427993" y="547924"/>
                  <a:pt x="416772" y="563011"/>
                </a:cubicBezTo>
                <a:cubicBezTo>
                  <a:pt x="383770" y="607234"/>
                  <a:pt x="350202" y="650891"/>
                  <a:pt x="311165" y="702092"/>
                </a:cubicBezTo>
                <a:cubicBezTo>
                  <a:pt x="345770" y="691625"/>
                  <a:pt x="366231" y="673427"/>
                  <a:pt x="387919" y="658529"/>
                </a:cubicBezTo>
                <a:cubicBezTo>
                  <a:pt x="495412" y="584415"/>
                  <a:pt x="614126" y="540946"/>
                  <a:pt x="743307" y="525011"/>
                </a:cubicBezTo>
                <a:cubicBezTo>
                  <a:pt x="751699" y="523974"/>
                  <a:pt x="760185" y="524162"/>
                  <a:pt x="768671" y="524540"/>
                </a:cubicBezTo>
                <a:cubicBezTo>
                  <a:pt x="774517" y="524822"/>
                  <a:pt x="782061" y="522465"/>
                  <a:pt x="784984" y="530386"/>
                </a:cubicBezTo>
                <a:cubicBezTo>
                  <a:pt x="788378" y="539721"/>
                  <a:pt x="780929" y="542455"/>
                  <a:pt x="774989" y="547075"/>
                </a:cubicBezTo>
                <a:cubicBezTo>
                  <a:pt x="732934" y="580172"/>
                  <a:pt x="686354" y="606480"/>
                  <a:pt x="640245" y="632976"/>
                </a:cubicBezTo>
                <a:cubicBezTo>
                  <a:pt x="571317" y="672578"/>
                  <a:pt x="494375" y="690777"/>
                  <a:pt x="417904" y="709636"/>
                </a:cubicBezTo>
                <a:cubicBezTo>
                  <a:pt x="383204" y="718216"/>
                  <a:pt x="348693" y="727268"/>
                  <a:pt x="313805" y="735094"/>
                </a:cubicBezTo>
                <a:cubicBezTo>
                  <a:pt x="305413" y="736980"/>
                  <a:pt x="300227" y="742544"/>
                  <a:pt x="296832" y="748106"/>
                </a:cubicBezTo>
                <a:cubicBezTo>
                  <a:pt x="267696" y="794687"/>
                  <a:pt x="239314" y="841739"/>
                  <a:pt x="209518" y="890676"/>
                </a:cubicBezTo>
                <a:cubicBezTo>
                  <a:pt x="228942" y="891714"/>
                  <a:pt x="240068" y="883888"/>
                  <a:pt x="248743" y="873798"/>
                </a:cubicBezTo>
                <a:cubicBezTo>
                  <a:pt x="311636" y="801099"/>
                  <a:pt x="397725" y="767436"/>
                  <a:pt x="484474" y="736414"/>
                </a:cubicBezTo>
                <a:cubicBezTo>
                  <a:pt x="533600" y="718876"/>
                  <a:pt x="582915" y="698981"/>
                  <a:pt x="636285" y="696811"/>
                </a:cubicBezTo>
                <a:cubicBezTo>
                  <a:pt x="647317" y="696340"/>
                  <a:pt x="661084" y="691720"/>
                  <a:pt x="668721" y="703318"/>
                </a:cubicBezTo>
                <a:cubicBezTo>
                  <a:pt x="677679" y="717084"/>
                  <a:pt x="664950" y="727551"/>
                  <a:pt x="658538" y="737169"/>
                </a:cubicBezTo>
                <a:cubicBezTo>
                  <a:pt x="633739" y="774603"/>
                  <a:pt x="593476" y="792518"/>
                  <a:pt x="554722" y="808736"/>
                </a:cubicBezTo>
                <a:cubicBezTo>
                  <a:pt x="445437" y="854469"/>
                  <a:pt x="334644" y="896900"/>
                  <a:pt x="216118" y="913401"/>
                </a:cubicBezTo>
                <a:cubicBezTo>
                  <a:pt x="190188" y="916984"/>
                  <a:pt x="161806" y="967808"/>
                  <a:pt x="174158" y="986666"/>
                </a:cubicBezTo>
                <a:cubicBezTo>
                  <a:pt x="158317" y="1004865"/>
                  <a:pt x="144173" y="1024195"/>
                  <a:pt x="133047" y="1052199"/>
                </a:cubicBezTo>
                <a:cubicBezTo>
                  <a:pt x="162183" y="1025137"/>
                  <a:pt x="198957" y="1018443"/>
                  <a:pt x="222247" y="990532"/>
                </a:cubicBezTo>
                <a:cubicBezTo>
                  <a:pt x="242897" y="993927"/>
                  <a:pt x="259021" y="982517"/>
                  <a:pt x="274108" y="972240"/>
                </a:cubicBezTo>
                <a:cubicBezTo>
                  <a:pt x="349919" y="920284"/>
                  <a:pt x="432425" y="888037"/>
                  <a:pt x="524643" y="882190"/>
                </a:cubicBezTo>
                <a:cubicBezTo>
                  <a:pt x="527754" y="882002"/>
                  <a:pt x="530960" y="881342"/>
                  <a:pt x="534072" y="881247"/>
                </a:cubicBezTo>
                <a:cubicBezTo>
                  <a:pt x="550762" y="880965"/>
                  <a:pt x="574240" y="878984"/>
                  <a:pt x="579332" y="893128"/>
                </a:cubicBezTo>
                <a:cubicBezTo>
                  <a:pt x="584424" y="907366"/>
                  <a:pt x="561982" y="916419"/>
                  <a:pt x="549347" y="924244"/>
                </a:cubicBezTo>
                <a:cubicBezTo>
                  <a:pt x="500409" y="954324"/>
                  <a:pt x="449492" y="980726"/>
                  <a:pt x="396028" y="1002224"/>
                </a:cubicBezTo>
                <a:cubicBezTo>
                  <a:pt x="390559" y="1004393"/>
                  <a:pt x="386033" y="1009296"/>
                  <a:pt x="381130" y="1012974"/>
                </a:cubicBezTo>
                <a:cubicBezTo>
                  <a:pt x="338887" y="1038716"/>
                  <a:pt x="290892" y="1048522"/>
                  <a:pt x="243746" y="1058234"/>
                </a:cubicBezTo>
                <a:cubicBezTo>
                  <a:pt x="117771" y="1084165"/>
                  <a:pt x="110605" y="1088690"/>
                  <a:pt x="63553" y="1207028"/>
                </a:cubicBezTo>
                <a:cubicBezTo>
                  <a:pt x="59687" y="1216740"/>
                  <a:pt x="55821" y="1226452"/>
                  <a:pt x="52238" y="1238238"/>
                </a:cubicBezTo>
                <a:cubicBezTo>
                  <a:pt x="162466" y="1142908"/>
                  <a:pt x="296172" y="1102646"/>
                  <a:pt x="430162" y="1063138"/>
                </a:cubicBezTo>
                <a:cubicBezTo>
                  <a:pt x="452509" y="1056537"/>
                  <a:pt x="482400" y="1044750"/>
                  <a:pt x="495129" y="1073604"/>
                </a:cubicBezTo>
                <a:cubicBezTo>
                  <a:pt x="506727" y="1099911"/>
                  <a:pt x="479194" y="1115564"/>
                  <a:pt x="461467" y="1128199"/>
                </a:cubicBezTo>
                <a:cubicBezTo>
                  <a:pt x="369437" y="1194298"/>
                  <a:pt x="276182" y="1258700"/>
                  <a:pt x="162089" y="1282462"/>
                </a:cubicBezTo>
                <a:cubicBezTo>
                  <a:pt x="128992" y="1289345"/>
                  <a:pt x="95330" y="1292645"/>
                  <a:pt x="62044" y="1298774"/>
                </a:cubicBezTo>
                <a:cubicBezTo>
                  <a:pt x="41206" y="1302640"/>
                  <a:pt x="26308" y="1308392"/>
                  <a:pt x="20556" y="1330550"/>
                </a:cubicBezTo>
                <a:cubicBezTo>
                  <a:pt x="18293" y="1340734"/>
                  <a:pt x="13861" y="1351483"/>
                  <a:pt x="0" y="135101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9" name="Google Shape;249;p13"/>
          <p:cNvSpPr/>
          <p:nvPr/>
        </p:nvSpPr>
        <p:spPr>
          <a:xfrm>
            <a:off x="11394198" y="5092506"/>
            <a:ext cx="793841" cy="992997"/>
          </a:xfrm>
          <a:custGeom>
            <a:avLst/>
            <a:gdLst/>
            <a:ahLst/>
            <a:cxnLst/>
            <a:rect l="l" t="t" r="r" b="b"/>
            <a:pathLst>
              <a:path w="793841" h="992997" extrusionOk="0">
                <a:moveTo>
                  <a:pt x="320683" y="13959"/>
                </a:moveTo>
                <a:cubicBezTo>
                  <a:pt x="336336" y="7359"/>
                  <a:pt x="340673" y="22446"/>
                  <a:pt x="347556" y="30083"/>
                </a:cubicBezTo>
                <a:cubicBezTo>
                  <a:pt x="407055" y="95239"/>
                  <a:pt x="420066" y="176425"/>
                  <a:pt x="425441" y="259968"/>
                </a:cubicBezTo>
                <a:cubicBezTo>
                  <a:pt x="428364" y="305888"/>
                  <a:pt x="430628" y="352092"/>
                  <a:pt x="450806" y="394429"/>
                </a:cubicBezTo>
                <a:cubicBezTo>
                  <a:pt x="462970" y="419794"/>
                  <a:pt x="484469" y="437992"/>
                  <a:pt x="507570" y="461471"/>
                </a:cubicBezTo>
                <a:cubicBezTo>
                  <a:pt x="499178" y="391506"/>
                  <a:pt x="499838" y="327293"/>
                  <a:pt x="492389" y="263457"/>
                </a:cubicBezTo>
                <a:cubicBezTo>
                  <a:pt x="487203" y="218102"/>
                  <a:pt x="504364" y="174822"/>
                  <a:pt x="530860" y="136822"/>
                </a:cubicBezTo>
                <a:cubicBezTo>
                  <a:pt x="536046" y="129373"/>
                  <a:pt x="544061" y="119850"/>
                  <a:pt x="554245" y="124564"/>
                </a:cubicBezTo>
                <a:cubicBezTo>
                  <a:pt x="565749" y="129845"/>
                  <a:pt x="574141" y="141348"/>
                  <a:pt x="576498" y="153512"/>
                </a:cubicBezTo>
                <a:cubicBezTo>
                  <a:pt x="590076" y="223948"/>
                  <a:pt x="597997" y="293819"/>
                  <a:pt x="581024" y="366047"/>
                </a:cubicBezTo>
                <a:cubicBezTo>
                  <a:pt x="572632" y="401595"/>
                  <a:pt x="562825" y="436766"/>
                  <a:pt x="553679" y="472031"/>
                </a:cubicBezTo>
                <a:cubicBezTo>
                  <a:pt x="544250" y="523138"/>
                  <a:pt x="581967" y="554160"/>
                  <a:pt x="607614" y="599326"/>
                </a:cubicBezTo>
                <a:cubicBezTo>
                  <a:pt x="608086" y="561327"/>
                  <a:pt x="607519" y="530775"/>
                  <a:pt x="607991" y="500414"/>
                </a:cubicBezTo>
                <a:cubicBezTo>
                  <a:pt x="608180" y="487024"/>
                  <a:pt x="605445" y="472975"/>
                  <a:pt x="614969" y="461094"/>
                </a:cubicBezTo>
                <a:cubicBezTo>
                  <a:pt x="616289" y="396409"/>
                  <a:pt x="635053" y="335308"/>
                  <a:pt x="653912" y="274206"/>
                </a:cubicBezTo>
                <a:cubicBezTo>
                  <a:pt x="656930" y="264494"/>
                  <a:pt x="659287" y="254593"/>
                  <a:pt x="669848" y="253651"/>
                </a:cubicBezTo>
                <a:cubicBezTo>
                  <a:pt x="682766" y="252519"/>
                  <a:pt x="687668" y="265720"/>
                  <a:pt x="690120" y="274206"/>
                </a:cubicBezTo>
                <a:cubicBezTo>
                  <a:pt x="696910" y="298156"/>
                  <a:pt x="706433" y="321447"/>
                  <a:pt x="705207" y="347660"/>
                </a:cubicBezTo>
                <a:cubicBezTo>
                  <a:pt x="703604" y="381134"/>
                  <a:pt x="705395" y="414796"/>
                  <a:pt x="705772" y="448458"/>
                </a:cubicBezTo>
                <a:cubicBezTo>
                  <a:pt x="708224" y="474766"/>
                  <a:pt x="696815" y="497679"/>
                  <a:pt x="687762" y="521064"/>
                </a:cubicBezTo>
                <a:cubicBezTo>
                  <a:pt x="675599" y="552463"/>
                  <a:pt x="663718" y="584145"/>
                  <a:pt x="650234" y="614979"/>
                </a:cubicBezTo>
                <a:cubicBezTo>
                  <a:pt x="641842" y="634120"/>
                  <a:pt x="642597" y="650716"/>
                  <a:pt x="654289" y="668537"/>
                </a:cubicBezTo>
                <a:cubicBezTo>
                  <a:pt x="666264" y="686830"/>
                  <a:pt x="675222" y="707008"/>
                  <a:pt x="688706" y="730675"/>
                </a:cubicBezTo>
                <a:cubicBezTo>
                  <a:pt x="692383" y="659673"/>
                  <a:pt x="693797" y="593763"/>
                  <a:pt x="709261" y="529456"/>
                </a:cubicBezTo>
                <a:cubicBezTo>
                  <a:pt x="716333" y="499848"/>
                  <a:pt x="721990" y="469580"/>
                  <a:pt x="742547" y="445347"/>
                </a:cubicBezTo>
                <a:cubicBezTo>
                  <a:pt x="761122" y="430543"/>
                  <a:pt x="761594" y="396975"/>
                  <a:pt x="793747" y="396503"/>
                </a:cubicBezTo>
                <a:cubicBezTo>
                  <a:pt x="793747" y="464205"/>
                  <a:pt x="793747" y="531907"/>
                  <a:pt x="793747" y="599515"/>
                </a:cubicBezTo>
                <a:cubicBezTo>
                  <a:pt x="787524" y="648075"/>
                  <a:pt x="768194" y="692581"/>
                  <a:pt x="746130" y="735202"/>
                </a:cubicBezTo>
                <a:cubicBezTo>
                  <a:pt x="722085" y="781593"/>
                  <a:pt x="731043" y="822139"/>
                  <a:pt x="757256" y="862496"/>
                </a:cubicBezTo>
                <a:cubicBezTo>
                  <a:pt x="761688" y="869380"/>
                  <a:pt x="764611" y="877489"/>
                  <a:pt x="771777" y="882863"/>
                </a:cubicBezTo>
                <a:cubicBezTo>
                  <a:pt x="772625" y="886635"/>
                  <a:pt x="777058" y="880035"/>
                  <a:pt x="773662" y="882486"/>
                </a:cubicBezTo>
                <a:cubicBezTo>
                  <a:pt x="772155" y="883523"/>
                  <a:pt x="770929" y="882958"/>
                  <a:pt x="771118" y="880789"/>
                </a:cubicBezTo>
                <a:cubicBezTo>
                  <a:pt x="773286" y="853161"/>
                  <a:pt x="765459" y="822610"/>
                  <a:pt x="793841" y="802620"/>
                </a:cubicBezTo>
                <a:cubicBezTo>
                  <a:pt x="793841" y="866079"/>
                  <a:pt x="793841" y="929538"/>
                  <a:pt x="793841" y="992997"/>
                </a:cubicBezTo>
                <a:cubicBezTo>
                  <a:pt x="713128" y="990639"/>
                  <a:pt x="634676" y="976872"/>
                  <a:pt x="560280" y="944908"/>
                </a:cubicBezTo>
                <a:cubicBezTo>
                  <a:pt x="507664" y="922277"/>
                  <a:pt x="459292" y="892009"/>
                  <a:pt x="412807" y="858536"/>
                </a:cubicBezTo>
                <a:cubicBezTo>
                  <a:pt x="406772" y="854199"/>
                  <a:pt x="401020" y="849578"/>
                  <a:pt x="396117" y="844015"/>
                </a:cubicBezTo>
                <a:cubicBezTo>
                  <a:pt x="389799" y="836849"/>
                  <a:pt x="382256" y="829211"/>
                  <a:pt x="385839" y="818933"/>
                </a:cubicBezTo>
                <a:cubicBezTo>
                  <a:pt x="389610" y="808278"/>
                  <a:pt x="400548" y="808278"/>
                  <a:pt x="409977" y="807429"/>
                </a:cubicBezTo>
                <a:cubicBezTo>
                  <a:pt x="443546" y="804506"/>
                  <a:pt x="475134" y="814501"/>
                  <a:pt x="506155" y="824402"/>
                </a:cubicBezTo>
                <a:cubicBezTo>
                  <a:pt x="567540" y="843826"/>
                  <a:pt x="628735" y="864005"/>
                  <a:pt x="687386" y="891350"/>
                </a:cubicBezTo>
                <a:cubicBezTo>
                  <a:pt x="712185" y="902948"/>
                  <a:pt x="733401" y="919543"/>
                  <a:pt x="760557" y="939156"/>
                </a:cubicBezTo>
                <a:cubicBezTo>
                  <a:pt x="749241" y="902948"/>
                  <a:pt x="734343" y="876357"/>
                  <a:pt x="717370" y="850992"/>
                </a:cubicBezTo>
                <a:cubicBezTo>
                  <a:pt x="706244" y="834491"/>
                  <a:pt x="689649" y="826759"/>
                  <a:pt x="669753" y="822894"/>
                </a:cubicBezTo>
                <a:cubicBezTo>
                  <a:pt x="560468" y="801866"/>
                  <a:pt x="453257" y="774238"/>
                  <a:pt x="355194" y="719266"/>
                </a:cubicBezTo>
                <a:cubicBezTo>
                  <a:pt x="338504" y="709931"/>
                  <a:pt x="310876" y="704179"/>
                  <a:pt x="317570" y="679852"/>
                </a:cubicBezTo>
                <a:cubicBezTo>
                  <a:pt x="323040" y="659862"/>
                  <a:pt x="348687" y="668065"/>
                  <a:pt x="365660" y="667688"/>
                </a:cubicBezTo>
                <a:cubicBezTo>
                  <a:pt x="429590" y="666368"/>
                  <a:pt x="488617" y="685133"/>
                  <a:pt x="544250" y="715306"/>
                </a:cubicBezTo>
                <a:cubicBezTo>
                  <a:pt x="590547" y="740482"/>
                  <a:pt x="638071" y="763206"/>
                  <a:pt x="689932" y="793380"/>
                </a:cubicBezTo>
                <a:cubicBezTo>
                  <a:pt x="674373" y="763112"/>
                  <a:pt x="658909" y="741236"/>
                  <a:pt x="644671" y="718606"/>
                </a:cubicBezTo>
                <a:cubicBezTo>
                  <a:pt x="636373" y="705499"/>
                  <a:pt x="622513" y="704274"/>
                  <a:pt x="608745" y="701728"/>
                </a:cubicBezTo>
                <a:cubicBezTo>
                  <a:pt x="505590" y="682586"/>
                  <a:pt x="405452" y="653167"/>
                  <a:pt x="309085" y="611396"/>
                </a:cubicBezTo>
                <a:cubicBezTo>
                  <a:pt x="285512" y="601212"/>
                  <a:pt x="264578" y="587257"/>
                  <a:pt x="245438" y="570378"/>
                </a:cubicBezTo>
                <a:cubicBezTo>
                  <a:pt x="224128" y="537470"/>
                  <a:pt x="226296" y="529644"/>
                  <a:pt x="259769" y="518706"/>
                </a:cubicBezTo>
                <a:cubicBezTo>
                  <a:pt x="280514" y="522761"/>
                  <a:pt x="301164" y="527664"/>
                  <a:pt x="322192" y="530398"/>
                </a:cubicBezTo>
                <a:cubicBezTo>
                  <a:pt x="367451" y="544260"/>
                  <a:pt x="412712" y="558309"/>
                  <a:pt x="457501" y="574056"/>
                </a:cubicBezTo>
                <a:cubicBezTo>
                  <a:pt x="516905" y="594895"/>
                  <a:pt x="569237" y="626482"/>
                  <a:pt x="615252" y="669103"/>
                </a:cubicBezTo>
                <a:cubicBezTo>
                  <a:pt x="597903" y="642512"/>
                  <a:pt x="581967" y="615639"/>
                  <a:pt x="563108" y="590651"/>
                </a:cubicBezTo>
                <a:cubicBezTo>
                  <a:pt x="550944" y="574527"/>
                  <a:pt x="536235" y="563967"/>
                  <a:pt x="516528" y="560949"/>
                </a:cubicBezTo>
                <a:cubicBezTo>
                  <a:pt x="466364" y="553406"/>
                  <a:pt x="418181" y="537376"/>
                  <a:pt x="368300" y="528513"/>
                </a:cubicBezTo>
                <a:cubicBezTo>
                  <a:pt x="323134" y="515783"/>
                  <a:pt x="279383" y="499565"/>
                  <a:pt x="237422" y="478538"/>
                </a:cubicBezTo>
                <a:cubicBezTo>
                  <a:pt x="208192" y="463828"/>
                  <a:pt x="180659" y="446290"/>
                  <a:pt x="152653" y="429694"/>
                </a:cubicBezTo>
                <a:cubicBezTo>
                  <a:pt x="142848" y="423943"/>
                  <a:pt x="130967" y="416399"/>
                  <a:pt x="134078" y="403104"/>
                </a:cubicBezTo>
                <a:cubicBezTo>
                  <a:pt x="137283" y="389620"/>
                  <a:pt x="150957" y="388866"/>
                  <a:pt x="162649" y="388394"/>
                </a:cubicBezTo>
                <a:cubicBezTo>
                  <a:pt x="178396" y="387734"/>
                  <a:pt x="194236" y="386697"/>
                  <a:pt x="209701" y="391506"/>
                </a:cubicBezTo>
                <a:cubicBezTo>
                  <a:pt x="264484" y="407536"/>
                  <a:pt x="321342" y="416305"/>
                  <a:pt x="374240" y="438558"/>
                </a:cubicBezTo>
                <a:cubicBezTo>
                  <a:pt x="409977" y="451853"/>
                  <a:pt x="441943" y="475332"/>
                  <a:pt x="486071" y="482026"/>
                </a:cubicBezTo>
                <a:cubicBezTo>
                  <a:pt x="454294" y="425829"/>
                  <a:pt x="406489" y="408195"/>
                  <a:pt x="351799" y="402161"/>
                </a:cubicBezTo>
                <a:cubicBezTo>
                  <a:pt x="300032" y="388489"/>
                  <a:pt x="247323" y="379342"/>
                  <a:pt x="195462" y="366236"/>
                </a:cubicBezTo>
                <a:cubicBezTo>
                  <a:pt x="141339" y="353695"/>
                  <a:pt x="94004" y="325878"/>
                  <a:pt x="46574" y="298722"/>
                </a:cubicBezTo>
                <a:cubicBezTo>
                  <a:pt x="34128" y="291556"/>
                  <a:pt x="18947" y="282599"/>
                  <a:pt x="24227" y="264871"/>
                </a:cubicBezTo>
                <a:cubicBezTo>
                  <a:pt x="29508" y="247239"/>
                  <a:pt x="46952" y="248276"/>
                  <a:pt x="61473" y="248370"/>
                </a:cubicBezTo>
                <a:cubicBezTo>
                  <a:pt x="95229" y="248653"/>
                  <a:pt x="128798" y="250916"/>
                  <a:pt x="158594" y="269774"/>
                </a:cubicBezTo>
                <a:cubicBezTo>
                  <a:pt x="212058" y="290047"/>
                  <a:pt x="268539" y="302682"/>
                  <a:pt x="317759" y="333422"/>
                </a:cubicBezTo>
                <a:cubicBezTo>
                  <a:pt x="345671" y="336062"/>
                  <a:pt x="367735" y="352280"/>
                  <a:pt x="387725" y="364161"/>
                </a:cubicBezTo>
                <a:cubicBezTo>
                  <a:pt x="389893" y="305323"/>
                  <a:pt x="345858" y="258271"/>
                  <a:pt x="343030" y="199244"/>
                </a:cubicBezTo>
                <a:cubicBezTo>
                  <a:pt x="338786" y="188872"/>
                  <a:pt x="334638" y="178499"/>
                  <a:pt x="330488" y="168033"/>
                </a:cubicBezTo>
                <a:cubicBezTo>
                  <a:pt x="315402" y="127204"/>
                  <a:pt x="307010" y="85433"/>
                  <a:pt x="311159" y="41681"/>
                </a:cubicBezTo>
                <a:cubicBezTo>
                  <a:pt x="312102" y="31686"/>
                  <a:pt x="307670" y="19428"/>
                  <a:pt x="320683" y="13959"/>
                </a:cubicBezTo>
                <a:close/>
                <a:moveTo>
                  <a:pt x="15304" y="169"/>
                </a:moveTo>
                <a:cubicBezTo>
                  <a:pt x="20667" y="806"/>
                  <a:pt x="26301" y="3116"/>
                  <a:pt x="30733" y="4907"/>
                </a:cubicBezTo>
                <a:cubicBezTo>
                  <a:pt x="106827" y="35929"/>
                  <a:pt x="177075" y="74966"/>
                  <a:pt x="226201" y="144460"/>
                </a:cubicBezTo>
                <a:cubicBezTo>
                  <a:pt x="255054" y="185194"/>
                  <a:pt x="286548" y="224042"/>
                  <a:pt x="316910" y="263740"/>
                </a:cubicBezTo>
                <a:cubicBezTo>
                  <a:pt x="341050" y="271943"/>
                  <a:pt x="354250" y="292970"/>
                  <a:pt x="370751" y="310037"/>
                </a:cubicBezTo>
                <a:cubicBezTo>
                  <a:pt x="376409" y="315883"/>
                  <a:pt x="382067" y="324370"/>
                  <a:pt x="374712" y="332195"/>
                </a:cubicBezTo>
                <a:cubicBezTo>
                  <a:pt x="366791" y="340588"/>
                  <a:pt x="359342" y="333421"/>
                  <a:pt x="353118" y="328047"/>
                </a:cubicBezTo>
                <a:cubicBezTo>
                  <a:pt x="338220" y="315223"/>
                  <a:pt x="323982" y="301739"/>
                  <a:pt x="316910" y="282598"/>
                </a:cubicBezTo>
                <a:cubicBezTo>
                  <a:pt x="287208" y="253933"/>
                  <a:pt x="249491" y="237715"/>
                  <a:pt x="214131" y="218102"/>
                </a:cubicBezTo>
                <a:cubicBezTo>
                  <a:pt x="131155" y="171805"/>
                  <a:pt x="68356" y="104102"/>
                  <a:pt x="11686" y="29706"/>
                </a:cubicBezTo>
                <a:cubicBezTo>
                  <a:pt x="6123" y="22351"/>
                  <a:pt x="-3778" y="13299"/>
                  <a:pt x="1503" y="5473"/>
                </a:cubicBezTo>
                <a:cubicBezTo>
                  <a:pt x="4850" y="570"/>
                  <a:pt x="9942" y="-468"/>
                  <a:pt x="15304" y="169"/>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0" name="Google Shape;250;p13"/>
          <p:cNvSpPr/>
          <p:nvPr/>
        </p:nvSpPr>
        <p:spPr>
          <a:xfrm>
            <a:off x="1929221" y="6136326"/>
            <a:ext cx="188" cy="188"/>
          </a:xfrm>
          <a:custGeom>
            <a:avLst/>
            <a:gdLst/>
            <a:ahLst/>
            <a:cxnLst/>
            <a:rect l="l" t="t" r="r" b="b"/>
            <a:pathLst>
              <a:path w="188" h="188" extrusionOk="0">
                <a:moveTo>
                  <a:pt x="188" y="0"/>
                </a:moveTo>
                <a:cubicBezTo>
                  <a:pt x="94" y="94"/>
                  <a:pt x="94" y="94"/>
                  <a:pt x="0" y="189"/>
                </a:cubicBezTo>
                <a:cubicBezTo>
                  <a:pt x="94" y="189"/>
                  <a:pt x="94" y="189"/>
                  <a:pt x="188" y="189"/>
                </a:cubicBezTo>
                <a:cubicBezTo>
                  <a:pt x="188" y="94"/>
                  <a:pt x="188" y="0"/>
                  <a:pt x="188"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1" name="Google Shape;251;p13"/>
          <p:cNvSpPr/>
          <p:nvPr/>
        </p:nvSpPr>
        <p:spPr>
          <a:xfrm>
            <a:off x="1929127" y="6136420"/>
            <a:ext cx="1697" cy="848"/>
          </a:xfrm>
          <a:custGeom>
            <a:avLst/>
            <a:gdLst/>
            <a:ahLst/>
            <a:cxnLst/>
            <a:rect l="l" t="t" r="r" b="b"/>
            <a:pathLst>
              <a:path w="1697" h="848" extrusionOk="0">
                <a:moveTo>
                  <a:pt x="189" y="0"/>
                </a:moveTo>
                <a:lnTo>
                  <a:pt x="283" y="94"/>
                </a:lnTo>
                <a:cubicBezTo>
                  <a:pt x="189" y="377"/>
                  <a:pt x="94" y="660"/>
                  <a:pt x="0" y="848"/>
                </a:cubicBezTo>
                <a:cubicBezTo>
                  <a:pt x="566" y="660"/>
                  <a:pt x="1132" y="566"/>
                  <a:pt x="1697" y="377"/>
                </a:cubicBezTo>
                <a:cubicBezTo>
                  <a:pt x="1226" y="283"/>
                  <a:pt x="754" y="188"/>
                  <a:pt x="283" y="94"/>
                </a:cubicBezTo>
                <a:cubicBezTo>
                  <a:pt x="283" y="94"/>
                  <a:pt x="189" y="0"/>
                  <a:pt x="189"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2" name="Google Shape;252;p13"/>
          <p:cNvSpPr/>
          <p:nvPr/>
        </p:nvSpPr>
        <p:spPr>
          <a:xfrm>
            <a:off x="1927995" y="6136515"/>
            <a:ext cx="1414" cy="1131"/>
          </a:xfrm>
          <a:custGeom>
            <a:avLst/>
            <a:gdLst/>
            <a:ahLst/>
            <a:cxnLst/>
            <a:rect l="l" t="t" r="r" b="b"/>
            <a:pathLst>
              <a:path w="1414" h="1131" extrusionOk="0">
                <a:moveTo>
                  <a:pt x="0" y="1131"/>
                </a:moveTo>
                <a:cubicBezTo>
                  <a:pt x="377" y="1037"/>
                  <a:pt x="754" y="943"/>
                  <a:pt x="1131" y="848"/>
                </a:cubicBezTo>
                <a:cubicBezTo>
                  <a:pt x="1226" y="566"/>
                  <a:pt x="1320" y="283"/>
                  <a:pt x="1414" y="94"/>
                </a:cubicBezTo>
                <a:lnTo>
                  <a:pt x="1320" y="0"/>
                </a:lnTo>
                <a:cubicBezTo>
                  <a:pt x="1226" y="0"/>
                  <a:pt x="1226" y="0"/>
                  <a:pt x="1131" y="0"/>
                </a:cubicBezTo>
                <a:cubicBezTo>
                  <a:pt x="1037" y="0"/>
                  <a:pt x="1037" y="94"/>
                  <a:pt x="1037" y="94"/>
                </a:cubicBezTo>
                <a:cubicBezTo>
                  <a:pt x="660" y="377"/>
                  <a:pt x="377" y="754"/>
                  <a:pt x="0" y="113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3" name="Google Shape;253;p13"/>
          <p:cNvSpPr/>
          <p:nvPr/>
        </p:nvSpPr>
        <p:spPr>
          <a:xfrm>
            <a:off x="1926675" y="6137646"/>
            <a:ext cx="1320" cy="1225"/>
          </a:xfrm>
          <a:custGeom>
            <a:avLst/>
            <a:gdLst/>
            <a:ahLst/>
            <a:cxnLst/>
            <a:rect l="l" t="t" r="r" b="b"/>
            <a:pathLst>
              <a:path w="1320" h="1225" extrusionOk="0">
                <a:moveTo>
                  <a:pt x="0" y="1226"/>
                </a:moveTo>
                <a:cubicBezTo>
                  <a:pt x="471" y="848"/>
                  <a:pt x="849" y="377"/>
                  <a:pt x="1320" y="0"/>
                </a:cubicBezTo>
                <a:cubicBezTo>
                  <a:pt x="1131" y="94"/>
                  <a:pt x="943" y="94"/>
                  <a:pt x="754" y="188"/>
                </a:cubicBezTo>
                <a:cubicBezTo>
                  <a:pt x="566" y="566"/>
                  <a:pt x="283" y="848"/>
                  <a:pt x="0" y="1226"/>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4" name="Google Shape;254;p13"/>
          <p:cNvSpPr/>
          <p:nvPr/>
        </p:nvSpPr>
        <p:spPr>
          <a:xfrm>
            <a:off x="10335337" y="5940198"/>
            <a:ext cx="927186" cy="919256"/>
          </a:xfrm>
          <a:custGeom>
            <a:avLst/>
            <a:gdLst/>
            <a:ahLst/>
            <a:cxnLst/>
            <a:rect l="l" t="t" r="r" b="b"/>
            <a:pathLst>
              <a:path w="927186" h="919256" extrusionOk="0">
                <a:moveTo>
                  <a:pt x="410383" y="817527"/>
                </a:moveTo>
                <a:cubicBezTo>
                  <a:pt x="415569" y="817208"/>
                  <a:pt x="421344" y="818599"/>
                  <a:pt x="426342" y="819495"/>
                </a:cubicBezTo>
                <a:cubicBezTo>
                  <a:pt x="473864" y="828169"/>
                  <a:pt x="520728" y="840616"/>
                  <a:pt x="565800" y="857495"/>
                </a:cubicBezTo>
                <a:cubicBezTo>
                  <a:pt x="614738" y="875788"/>
                  <a:pt x="666221" y="888706"/>
                  <a:pt x="709973" y="919256"/>
                </a:cubicBezTo>
                <a:cubicBezTo>
                  <a:pt x="644346" y="919256"/>
                  <a:pt x="578812" y="919256"/>
                  <a:pt x="513185" y="919256"/>
                </a:cubicBezTo>
                <a:cubicBezTo>
                  <a:pt x="487066" y="902189"/>
                  <a:pt x="460852" y="885122"/>
                  <a:pt x="434827" y="867867"/>
                </a:cubicBezTo>
                <a:cubicBezTo>
                  <a:pt x="426907" y="862681"/>
                  <a:pt x="418798" y="857683"/>
                  <a:pt x="411632" y="851554"/>
                </a:cubicBezTo>
                <a:cubicBezTo>
                  <a:pt x="403712" y="844859"/>
                  <a:pt x="392868" y="837222"/>
                  <a:pt x="397960" y="825812"/>
                </a:cubicBezTo>
                <a:cubicBezTo>
                  <a:pt x="400600" y="819872"/>
                  <a:pt x="405197" y="817845"/>
                  <a:pt x="410383" y="817527"/>
                </a:cubicBezTo>
                <a:close/>
                <a:moveTo>
                  <a:pt x="37856" y="0"/>
                </a:moveTo>
                <a:cubicBezTo>
                  <a:pt x="59166" y="25836"/>
                  <a:pt x="87076" y="39509"/>
                  <a:pt x="119797" y="44223"/>
                </a:cubicBezTo>
                <a:cubicBezTo>
                  <a:pt x="136203" y="66570"/>
                  <a:pt x="163265" y="74962"/>
                  <a:pt x="183161" y="93632"/>
                </a:cubicBezTo>
                <a:cubicBezTo>
                  <a:pt x="232853" y="140307"/>
                  <a:pt x="266609" y="198580"/>
                  <a:pt x="305646" y="252986"/>
                </a:cubicBezTo>
                <a:cubicBezTo>
                  <a:pt x="314745" y="265622"/>
                  <a:pt x="326555" y="275923"/>
                  <a:pt x="337859" y="286684"/>
                </a:cubicBezTo>
                <a:lnTo>
                  <a:pt x="366597" y="322596"/>
                </a:lnTo>
                <a:lnTo>
                  <a:pt x="368822" y="320028"/>
                </a:lnTo>
                <a:cubicBezTo>
                  <a:pt x="384098" y="310410"/>
                  <a:pt x="372594" y="298529"/>
                  <a:pt x="369483" y="289477"/>
                </a:cubicBezTo>
                <a:cubicBezTo>
                  <a:pt x="360243" y="262698"/>
                  <a:pt x="349775" y="236108"/>
                  <a:pt x="338083" y="210461"/>
                </a:cubicBezTo>
                <a:cubicBezTo>
                  <a:pt x="312153" y="153413"/>
                  <a:pt x="304421" y="94009"/>
                  <a:pt x="308099" y="32342"/>
                </a:cubicBezTo>
                <a:cubicBezTo>
                  <a:pt x="308758" y="21970"/>
                  <a:pt x="307910" y="9524"/>
                  <a:pt x="319319" y="4715"/>
                </a:cubicBezTo>
                <a:cubicBezTo>
                  <a:pt x="331105" y="-189"/>
                  <a:pt x="339403" y="9617"/>
                  <a:pt x="346004" y="17161"/>
                </a:cubicBezTo>
                <a:cubicBezTo>
                  <a:pt x="386267" y="62987"/>
                  <a:pt x="420401" y="109190"/>
                  <a:pt x="429830" y="174912"/>
                </a:cubicBezTo>
                <a:cubicBezTo>
                  <a:pt x="436808" y="223379"/>
                  <a:pt x="431056" y="273919"/>
                  <a:pt x="448971" y="320782"/>
                </a:cubicBezTo>
                <a:cubicBezTo>
                  <a:pt x="444823" y="376321"/>
                  <a:pt x="449915" y="388296"/>
                  <a:pt x="505735" y="453452"/>
                </a:cubicBezTo>
                <a:cubicBezTo>
                  <a:pt x="494986" y="390370"/>
                  <a:pt x="499229" y="325969"/>
                  <a:pt x="487725" y="262887"/>
                </a:cubicBezTo>
                <a:cubicBezTo>
                  <a:pt x="483482" y="214798"/>
                  <a:pt x="505641" y="175101"/>
                  <a:pt x="528743" y="135969"/>
                </a:cubicBezTo>
                <a:cubicBezTo>
                  <a:pt x="536191" y="123334"/>
                  <a:pt x="550241" y="123051"/>
                  <a:pt x="562971" y="127012"/>
                </a:cubicBezTo>
                <a:cubicBezTo>
                  <a:pt x="583809" y="133801"/>
                  <a:pt x="592202" y="149642"/>
                  <a:pt x="590504" y="171140"/>
                </a:cubicBezTo>
                <a:cubicBezTo>
                  <a:pt x="587676" y="176704"/>
                  <a:pt x="584093" y="181513"/>
                  <a:pt x="585884" y="188773"/>
                </a:cubicBezTo>
                <a:cubicBezTo>
                  <a:pt x="607005" y="275522"/>
                  <a:pt x="599085" y="362271"/>
                  <a:pt x="567403" y="443174"/>
                </a:cubicBezTo>
                <a:cubicBezTo>
                  <a:pt x="544395" y="501824"/>
                  <a:pt x="556370" y="545198"/>
                  <a:pt x="592390" y="589422"/>
                </a:cubicBezTo>
                <a:cubicBezTo>
                  <a:pt x="600876" y="599793"/>
                  <a:pt x="607288" y="611863"/>
                  <a:pt x="621054" y="622706"/>
                </a:cubicBezTo>
                <a:cubicBezTo>
                  <a:pt x="621054" y="610920"/>
                  <a:pt x="621149" y="599133"/>
                  <a:pt x="621054" y="587347"/>
                </a:cubicBezTo>
                <a:cubicBezTo>
                  <a:pt x="619734" y="488057"/>
                  <a:pt x="620017" y="388956"/>
                  <a:pt x="657358" y="294380"/>
                </a:cubicBezTo>
                <a:cubicBezTo>
                  <a:pt x="662166" y="282123"/>
                  <a:pt x="662354" y="262227"/>
                  <a:pt x="678196" y="263358"/>
                </a:cubicBezTo>
                <a:cubicBezTo>
                  <a:pt x="691585" y="264396"/>
                  <a:pt x="694603" y="283160"/>
                  <a:pt x="697903" y="296266"/>
                </a:cubicBezTo>
                <a:cubicBezTo>
                  <a:pt x="718741" y="379244"/>
                  <a:pt x="717704" y="460807"/>
                  <a:pt x="681119" y="539918"/>
                </a:cubicBezTo>
                <a:cubicBezTo>
                  <a:pt x="676687" y="549441"/>
                  <a:pt x="675084" y="560662"/>
                  <a:pt x="669144" y="569054"/>
                </a:cubicBezTo>
                <a:cubicBezTo>
                  <a:pt x="618603" y="640716"/>
                  <a:pt x="654623" y="698517"/>
                  <a:pt x="702806" y="761693"/>
                </a:cubicBezTo>
                <a:cubicBezTo>
                  <a:pt x="702617" y="710021"/>
                  <a:pt x="704786" y="664572"/>
                  <a:pt x="709595" y="619218"/>
                </a:cubicBezTo>
                <a:cubicBezTo>
                  <a:pt x="716667" y="552836"/>
                  <a:pt x="730151" y="488623"/>
                  <a:pt x="765133" y="430633"/>
                </a:cubicBezTo>
                <a:cubicBezTo>
                  <a:pt x="770885" y="421109"/>
                  <a:pt x="777109" y="406777"/>
                  <a:pt x="790215" y="409983"/>
                </a:cubicBezTo>
                <a:cubicBezTo>
                  <a:pt x="803039" y="413095"/>
                  <a:pt x="802945" y="429313"/>
                  <a:pt x="803604" y="439685"/>
                </a:cubicBezTo>
                <a:cubicBezTo>
                  <a:pt x="808602" y="517853"/>
                  <a:pt x="808319" y="595456"/>
                  <a:pt x="774563" y="668910"/>
                </a:cubicBezTo>
                <a:cubicBezTo>
                  <a:pt x="758345" y="704175"/>
                  <a:pt x="744201" y="740383"/>
                  <a:pt x="728265" y="775837"/>
                </a:cubicBezTo>
                <a:cubicBezTo>
                  <a:pt x="716007" y="803088"/>
                  <a:pt x="732509" y="825058"/>
                  <a:pt x="741372" y="847593"/>
                </a:cubicBezTo>
                <a:cubicBezTo>
                  <a:pt x="748915" y="866829"/>
                  <a:pt x="762022" y="883991"/>
                  <a:pt x="776731" y="909072"/>
                </a:cubicBezTo>
                <a:cubicBezTo>
                  <a:pt x="784935" y="867395"/>
                  <a:pt x="792573" y="832507"/>
                  <a:pt x="798513" y="797336"/>
                </a:cubicBezTo>
                <a:cubicBezTo>
                  <a:pt x="814259" y="704270"/>
                  <a:pt x="838964" y="614503"/>
                  <a:pt x="892145" y="534826"/>
                </a:cubicBezTo>
                <a:cubicBezTo>
                  <a:pt x="898368" y="525491"/>
                  <a:pt x="903366" y="510781"/>
                  <a:pt x="917227" y="514930"/>
                </a:cubicBezTo>
                <a:cubicBezTo>
                  <a:pt x="932125" y="519456"/>
                  <a:pt x="926184" y="535203"/>
                  <a:pt x="925147" y="545387"/>
                </a:cubicBezTo>
                <a:cubicBezTo>
                  <a:pt x="912795" y="662309"/>
                  <a:pt x="884697" y="775083"/>
                  <a:pt x="833212" y="881445"/>
                </a:cubicBezTo>
                <a:cubicBezTo>
                  <a:pt x="827272" y="893703"/>
                  <a:pt x="822840" y="906621"/>
                  <a:pt x="817748" y="919162"/>
                </a:cubicBezTo>
                <a:cubicBezTo>
                  <a:pt x="798702" y="919162"/>
                  <a:pt x="779655" y="919162"/>
                  <a:pt x="760608" y="919162"/>
                </a:cubicBezTo>
                <a:cubicBezTo>
                  <a:pt x="747878" y="864472"/>
                  <a:pt x="718648" y="827038"/>
                  <a:pt x="659432" y="817420"/>
                </a:cubicBezTo>
                <a:cubicBezTo>
                  <a:pt x="561273" y="801485"/>
                  <a:pt x="466887" y="772537"/>
                  <a:pt x="377875" y="727748"/>
                </a:cubicBezTo>
                <a:cubicBezTo>
                  <a:pt x="364674" y="721148"/>
                  <a:pt x="352132" y="713321"/>
                  <a:pt x="339309" y="705967"/>
                </a:cubicBezTo>
                <a:cubicBezTo>
                  <a:pt x="332142" y="701818"/>
                  <a:pt x="321959" y="698612"/>
                  <a:pt x="325259" y="688051"/>
                </a:cubicBezTo>
                <a:cubicBezTo>
                  <a:pt x="328183" y="678527"/>
                  <a:pt x="338177" y="678339"/>
                  <a:pt x="346664" y="678622"/>
                </a:cubicBezTo>
                <a:cubicBezTo>
                  <a:pt x="411631" y="680885"/>
                  <a:pt x="474336" y="693803"/>
                  <a:pt x="532514" y="723128"/>
                </a:cubicBezTo>
                <a:cubicBezTo>
                  <a:pt x="591635" y="753019"/>
                  <a:pt x="649720" y="784984"/>
                  <a:pt x="716761" y="820532"/>
                </a:cubicBezTo>
                <a:cubicBezTo>
                  <a:pt x="692340" y="777346"/>
                  <a:pt x="673670" y="740195"/>
                  <a:pt x="646796" y="708041"/>
                </a:cubicBezTo>
                <a:cubicBezTo>
                  <a:pt x="638970" y="698706"/>
                  <a:pt x="624356" y="705589"/>
                  <a:pt x="613323" y="702666"/>
                </a:cubicBezTo>
                <a:cubicBezTo>
                  <a:pt x="534023" y="681922"/>
                  <a:pt x="453497" y="665609"/>
                  <a:pt x="376744" y="635624"/>
                </a:cubicBezTo>
                <a:cubicBezTo>
                  <a:pt x="348362" y="624498"/>
                  <a:pt x="319602" y="614314"/>
                  <a:pt x="292635" y="599888"/>
                </a:cubicBezTo>
                <a:cubicBezTo>
                  <a:pt x="278396" y="592250"/>
                  <a:pt x="266138" y="582538"/>
                  <a:pt x="255766" y="570374"/>
                </a:cubicBezTo>
                <a:cubicBezTo>
                  <a:pt x="249543" y="563019"/>
                  <a:pt x="242942" y="555193"/>
                  <a:pt x="248034" y="544915"/>
                </a:cubicBezTo>
                <a:cubicBezTo>
                  <a:pt x="252843" y="535203"/>
                  <a:pt x="262932" y="538127"/>
                  <a:pt x="270759" y="538692"/>
                </a:cubicBezTo>
                <a:cubicBezTo>
                  <a:pt x="329220" y="542369"/>
                  <a:pt x="383910" y="562077"/>
                  <a:pt x="438410" y="581312"/>
                </a:cubicBezTo>
                <a:cubicBezTo>
                  <a:pt x="498098" y="602340"/>
                  <a:pt x="557218" y="625347"/>
                  <a:pt x="602290" y="673341"/>
                </a:cubicBezTo>
                <a:cubicBezTo>
                  <a:pt x="609079" y="680602"/>
                  <a:pt x="620206" y="683902"/>
                  <a:pt x="629258" y="688900"/>
                </a:cubicBezTo>
                <a:cubicBezTo>
                  <a:pt x="636990" y="679942"/>
                  <a:pt x="630861" y="674473"/>
                  <a:pt x="626900" y="668532"/>
                </a:cubicBezTo>
                <a:cubicBezTo>
                  <a:pt x="615869" y="651843"/>
                  <a:pt x="603894" y="635719"/>
                  <a:pt x="593993" y="618369"/>
                </a:cubicBezTo>
                <a:cubicBezTo>
                  <a:pt x="573532" y="582350"/>
                  <a:pt x="545338" y="562737"/>
                  <a:pt x="502435" y="555570"/>
                </a:cubicBezTo>
                <a:cubicBezTo>
                  <a:pt x="438410" y="544821"/>
                  <a:pt x="376272" y="523228"/>
                  <a:pt x="313096" y="508801"/>
                </a:cubicBezTo>
                <a:cubicBezTo>
                  <a:pt x="251901" y="494846"/>
                  <a:pt x="212675" y="447700"/>
                  <a:pt x="158362" y="425541"/>
                </a:cubicBezTo>
                <a:cubicBezTo>
                  <a:pt x="143181" y="419318"/>
                  <a:pt x="149970" y="409228"/>
                  <a:pt x="151950" y="399611"/>
                </a:cubicBezTo>
                <a:cubicBezTo>
                  <a:pt x="159966" y="390276"/>
                  <a:pt x="170526" y="390653"/>
                  <a:pt x="180898" y="393010"/>
                </a:cubicBezTo>
                <a:cubicBezTo>
                  <a:pt x="234645" y="405080"/>
                  <a:pt x="289900" y="411114"/>
                  <a:pt x="341949" y="430350"/>
                </a:cubicBezTo>
                <a:cubicBezTo>
                  <a:pt x="403145" y="460335"/>
                  <a:pt x="468207" y="482776"/>
                  <a:pt x="523934" y="523699"/>
                </a:cubicBezTo>
                <a:cubicBezTo>
                  <a:pt x="478108" y="474951"/>
                  <a:pt x="447557" y="404137"/>
                  <a:pt x="362976" y="413189"/>
                </a:cubicBezTo>
                <a:cubicBezTo>
                  <a:pt x="288392" y="394990"/>
                  <a:pt x="212297" y="383110"/>
                  <a:pt x="139787" y="356519"/>
                </a:cubicBezTo>
                <a:cubicBezTo>
                  <a:pt x="100561" y="342092"/>
                  <a:pt x="68879" y="315407"/>
                  <a:pt x="32764" y="295983"/>
                </a:cubicBezTo>
                <a:cubicBezTo>
                  <a:pt x="18338" y="288252"/>
                  <a:pt x="17018" y="274202"/>
                  <a:pt x="34368" y="264113"/>
                </a:cubicBezTo>
                <a:cubicBezTo>
                  <a:pt x="49360" y="255343"/>
                  <a:pt x="65201" y="248743"/>
                  <a:pt x="82551" y="252138"/>
                </a:cubicBezTo>
                <a:cubicBezTo>
                  <a:pt x="172412" y="270147"/>
                  <a:pt x="262743" y="287403"/>
                  <a:pt x="339969" y="341150"/>
                </a:cubicBezTo>
                <a:cubicBezTo>
                  <a:pt x="362694" y="356991"/>
                  <a:pt x="360430" y="340301"/>
                  <a:pt x="362694" y="327100"/>
                </a:cubicBezTo>
                <a:lnTo>
                  <a:pt x="366446" y="322770"/>
                </a:lnTo>
                <a:lnTo>
                  <a:pt x="348514" y="320971"/>
                </a:lnTo>
                <a:cubicBezTo>
                  <a:pt x="343057" y="318449"/>
                  <a:pt x="338413" y="314229"/>
                  <a:pt x="334594" y="308902"/>
                </a:cubicBezTo>
                <a:cubicBezTo>
                  <a:pt x="304704" y="267507"/>
                  <a:pt x="258217" y="248649"/>
                  <a:pt x="216728" y="224227"/>
                </a:cubicBezTo>
                <a:cubicBezTo>
                  <a:pt x="154212" y="187453"/>
                  <a:pt x="96223" y="147662"/>
                  <a:pt x="57092" y="84297"/>
                </a:cubicBezTo>
                <a:cubicBezTo>
                  <a:pt x="46908" y="67796"/>
                  <a:pt x="29181" y="56010"/>
                  <a:pt x="15792" y="41394"/>
                </a:cubicBezTo>
                <a:cubicBezTo>
                  <a:pt x="9097" y="34039"/>
                  <a:pt x="-2596" y="28288"/>
                  <a:pt x="517" y="15652"/>
                </a:cubicBezTo>
                <a:cubicBezTo>
                  <a:pt x="4194" y="660"/>
                  <a:pt x="17772" y="8203"/>
                  <a:pt x="26918" y="5469"/>
                </a:cubicBezTo>
                <a:cubicBezTo>
                  <a:pt x="30690" y="4243"/>
                  <a:pt x="34178" y="1792"/>
                  <a:pt x="37856"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5" name="Google Shape;255;p13"/>
          <p:cNvSpPr txBox="1"/>
          <p:nvPr/>
        </p:nvSpPr>
        <p:spPr>
          <a:xfrm>
            <a:off x="653356" y="2003522"/>
            <a:ext cx="2740500" cy="6465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sng" strike="noStrike" cap="none">
                <a:solidFill>
                  <a:srgbClr val="1E1E1E"/>
                </a:solidFill>
                <a:ea typeface="Arial"/>
                <a:cs typeface="Arial"/>
                <a:sym typeface="Arial"/>
              </a:rPr>
              <a:t>Use</a:t>
            </a:r>
            <a:endParaRPr sz="3600" b="1" i="0" u="none" strike="noStrike" cap="none">
              <a:solidFill>
                <a:srgbClr val="1E1E1E"/>
              </a:solidFill>
              <a:ea typeface="Arial"/>
              <a:cs typeface="Arial"/>
              <a:sym typeface="Arial"/>
            </a:endParaRPr>
          </a:p>
        </p:txBody>
      </p:sp>
      <p:sp>
        <p:nvSpPr>
          <p:cNvPr id="256" name="Google Shape;256;p13"/>
          <p:cNvSpPr txBox="1"/>
          <p:nvPr/>
        </p:nvSpPr>
        <p:spPr>
          <a:xfrm>
            <a:off x="576192" y="2629908"/>
            <a:ext cx="2729100" cy="1200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dirty="0">
                <a:solidFill>
                  <a:srgbClr val="1E1E1E"/>
                </a:solidFill>
                <a:ea typeface="Arial"/>
                <a:cs typeface="Arial"/>
                <a:sym typeface="Arial"/>
              </a:rPr>
              <a:t>compost to grow your own vegetables</a:t>
            </a:r>
            <a:endParaRPr sz="2400" b="0" i="0" u="none" strike="noStrike" cap="none" dirty="0">
              <a:solidFill>
                <a:srgbClr val="1E1E1E"/>
              </a:solidFill>
              <a:ea typeface="Arial"/>
              <a:cs typeface="Arial"/>
              <a:sym typeface="Arial"/>
            </a:endParaRPr>
          </a:p>
        </p:txBody>
      </p:sp>
      <p:sp>
        <p:nvSpPr>
          <p:cNvPr id="257" name="Google Shape;257;p13"/>
          <p:cNvSpPr txBox="1"/>
          <p:nvPr/>
        </p:nvSpPr>
        <p:spPr>
          <a:xfrm>
            <a:off x="8607658" y="2003518"/>
            <a:ext cx="3033300" cy="646500"/>
          </a:xfrm>
          <a:prstGeom prst="rect">
            <a:avLst/>
          </a:prstGeom>
          <a:noFill/>
          <a:ln>
            <a:noFill/>
          </a:ln>
        </p:spPr>
        <p:txBody>
          <a:bodyPr spcFirstLastPara="1" wrap="square" lIns="91425" tIns="45700" rIns="91425" bIns="45700" anchor="ctr" anchorCtr="0">
            <a:spAutoFit/>
          </a:bodyPr>
          <a:lstStyle/>
          <a:p>
            <a:pPr marL="0" marR="0" lvl="0" indent="0" algn="r" rtl="0">
              <a:lnSpc>
                <a:spcPct val="100000"/>
              </a:lnSpc>
              <a:spcBef>
                <a:spcPts val="0"/>
              </a:spcBef>
              <a:spcAft>
                <a:spcPts val="0"/>
              </a:spcAft>
              <a:buClr>
                <a:srgbClr val="000000"/>
              </a:buClr>
              <a:buSzPts val="3600"/>
              <a:buFont typeface="Arial"/>
              <a:buNone/>
            </a:pPr>
            <a:r>
              <a:rPr lang="en-US" sz="3600" b="1" i="0" u="sng" strike="noStrike" cap="none">
                <a:solidFill>
                  <a:srgbClr val="1E1E1E"/>
                </a:solidFill>
                <a:ea typeface="Arial"/>
                <a:cs typeface="Arial"/>
                <a:sym typeface="Arial"/>
              </a:rPr>
              <a:t>Donate</a:t>
            </a:r>
            <a:endParaRPr sz="3600" b="1" i="0" u="none" strike="noStrike" cap="none">
              <a:solidFill>
                <a:srgbClr val="1E1E1E"/>
              </a:solidFill>
              <a:ea typeface="Arial"/>
              <a:cs typeface="Arial"/>
              <a:sym typeface="Arial"/>
            </a:endParaRPr>
          </a:p>
        </p:txBody>
      </p:sp>
      <p:sp>
        <p:nvSpPr>
          <p:cNvPr id="258" name="Google Shape;258;p13"/>
          <p:cNvSpPr txBox="1"/>
          <p:nvPr/>
        </p:nvSpPr>
        <p:spPr>
          <a:xfrm>
            <a:off x="8686205" y="2611733"/>
            <a:ext cx="3145500" cy="1200288"/>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0" i="0" u="none" strike="noStrike" cap="none">
                <a:solidFill>
                  <a:srgbClr val="1E1E1E"/>
                </a:solidFill>
                <a:ea typeface="Arial"/>
                <a:cs typeface="Arial"/>
                <a:sym typeface="Arial"/>
              </a:rPr>
              <a:t>the food waste</a:t>
            </a:r>
            <a:r>
              <a:rPr lang="en-US" sz="2400" b="1" i="0" u="none" strike="noStrike" cap="none">
                <a:solidFill>
                  <a:srgbClr val="1E1E1E"/>
                </a:solidFill>
                <a:ea typeface="Arial"/>
                <a:cs typeface="Arial"/>
                <a:sym typeface="Arial"/>
              </a:rPr>
              <a:t> </a:t>
            </a:r>
            <a:r>
              <a:rPr lang="en-US" sz="2400" b="0" i="0" u="none" strike="noStrike" cap="none">
                <a:solidFill>
                  <a:srgbClr val="1E1E1E"/>
                </a:solidFill>
                <a:ea typeface="Arial"/>
                <a:cs typeface="Arial"/>
                <a:sym typeface="Arial"/>
              </a:rPr>
              <a:t>to local farmers or food surplus to charity organizations</a:t>
            </a:r>
            <a:endParaRPr sz="2400" b="0" i="0" u="none" strike="noStrike" cap="none">
              <a:solidFill>
                <a:srgbClr val="1E1E1E"/>
              </a:solidFill>
              <a:ea typeface="Arial"/>
              <a:cs typeface="Arial"/>
              <a:sym typeface="Arial"/>
            </a:endParaRPr>
          </a:p>
        </p:txBody>
      </p:sp>
      <p:sp>
        <p:nvSpPr>
          <p:cNvPr id="260" name="Google Shape;260;p13"/>
          <p:cNvSpPr txBox="1"/>
          <p:nvPr/>
        </p:nvSpPr>
        <p:spPr>
          <a:xfrm>
            <a:off x="176453" y="5342"/>
            <a:ext cx="10525800" cy="1362900"/>
          </a:xfrm>
          <a:prstGeom prst="rect">
            <a:avLst/>
          </a:prstGeom>
          <a:noFill/>
          <a:ln>
            <a:noFill/>
          </a:ln>
        </p:spPr>
        <p:txBody>
          <a:bodyPr spcFirstLastPara="1" wrap="square" lIns="91425" tIns="45700" rIns="91425" bIns="45700" anchor="ctr" anchorCtr="0">
            <a:normAutofit/>
          </a:bodyPr>
          <a:lstStyle/>
          <a:p>
            <a:pPr marL="0" marR="0" lvl="0" indent="0" rtl="0">
              <a:lnSpc>
                <a:spcPct val="90000"/>
              </a:lnSpc>
              <a:spcBef>
                <a:spcPts val="0"/>
              </a:spcBef>
              <a:spcAft>
                <a:spcPts val="0"/>
              </a:spcAft>
              <a:buClr>
                <a:schemeClr val="dk1"/>
              </a:buClr>
              <a:buSzPts val="4800"/>
              <a:buFont typeface="Arial"/>
              <a:buNone/>
            </a:pPr>
            <a:r>
              <a:rPr lang="en-US" sz="4400" i="0" u="none" strike="noStrike" cap="none" dirty="0">
                <a:solidFill>
                  <a:schemeClr val="dk1"/>
                </a:solidFill>
                <a:latin typeface="+mj-lt"/>
                <a:ea typeface="Arial"/>
                <a:cs typeface="Arial"/>
                <a:sym typeface="Arial"/>
              </a:rPr>
              <a:t>Learn from zero waste practices</a:t>
            </a:r>
            <a:endParaRPr sz="4400" i="0" u="none" strike="noStrike" cap="none" dirty="0">
              <a:solidFill>
                <a:srgbClr val="000000"/>
              </a:solidFill>
              <a:latin typeface="+mj-lt"/>
              <a:ea typeface="Arial"/>
              <a:cs typeface="Arial"/>
              <a:sym typeface="Arial"/>
            </a:endParaRPr>
          </a:p>
        </p:txBody>
      </p:sp>
    </p:spTree>
    <p:extLst>
      <p:ext uri="{BB962C8B-B14F-4D97-AF65-F5344CB8AC3E}">
        <p14:creationId xmlns:p14="http://schemas.microsoft.com/office/powerpoint/2010/main" val="36284266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6" name="Google Shape;266;p86"/>
          <p:cNvSpPr txBox="1"/>
          <p:nvPr/>
        </p:nvSpPr>
        <p:spPr>
          <a:xfrm>
            <a:off x="0" y="80823"/>
            <a:ext cx="10806435" cy="1134600"/>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Clr>
                <a:srgbClr val="000000"/>
              </a:buClr>
              <a:buSzPts val="4324"/>
              <a:buFont typeface="Arial"/>
              <a:buNone/>
            </a:pPr>
            <a:r>
              <a:rPr lang="en-US" sz="4400" i="0" u="none" strike="noStrike" cap="none" dirty="0" err="1">
                <a:solidFill>
                  <a:schemeClr val="dk1"/>
                </a:solidFill>
                <a:latin typeface="+mj-lt"/>
                <a:ea typeface="Arial"/>
                <a:cs typeface="Arial"/>
                <a:sym typeface="Arial"/>
              </a:rPr>
              <a:t>Organi</a:t>
            </a:r>
            <a:r>
              <a:rPr lang="en-US" sz="4400" dirty="0" err="1">
                <a:solidFill>
                  <a:schemeClr val="dk1"/>
                </a:solidFill>
                <a:latin typeface="+mj-lt"/>
              </a:rPr>
              <a:t>s</a:t>
            </a:r>
            <a:r>
              <a:rPr lang="en-US" sz="4400" i="0" u="none" strike="noStrike" cap="none" dirty="0" err="1">
                <a:solidFill>
                  <a:schemeClr val="dk1"/>
                </a:solidFill>
                <a:latin typeface="+mj-lt"/>
                <a:ea typeface="Arial"/>
                <a:cs typeface="Arial"/>
                <a:sym typeface="Arial"/>
              </a:rPr>
              <a:t>e</a:t>
            </a:r>
            <a:r>
              <a:rPr lang="en-US" sz="4400" i="0" u="none" strike="noStrike" cap="none" dirty="0">
                <a:solidFill>
                  <a:schemeClr val="dk1"/>
                </a:solidFill>
                <a:latin typeface="+mj-lt"/>
                <a:ea typeface="Arial"/>
                <a:cs typeface="Arial"/>
                <a:sym typeface="Arial"/>
              </a:rPr>
              <a:t> the working area to use food waste</a:t>
            </a:r>
            <a:endParaRPr sz="4400" i="0" u="none" strike="noStrike" cap="none" dirty="0">
              <a:solidFill>
                <a:schemeClr val="dk1"/>
              </a:solidFill>
              <a:latin typeface="+mj-lt"/>
              <a:ea typeface="Arial"/>
              <a:cs typeface="Arial"/>
              <a:sym typeface="Arial"/>
            </a:endParaRPr>
          </a:p>
        </p:txBody>
      </p:sp>
      <p:sp>
        <p:nvSpPr>
          <p:cNvPr id="267" name="Google Shape;267;p86"/>
          <p:cNvSpPr txBox="1"/>
          <p:nvPr/>
        </p:nvSpPr>
        <p:spPr>
          <a:xfrm>
            <a:off x="137100" y="1497300"/>
            <a:ext cx="6372300" cy="4038527"/>
          </a:xfrm>
          <a:prstGeom prst="rect">
            <a:avLst/>
          </a:prstGeom>
          <a:noFill/>
          <a:ln>
            <a:noFill/>
          </a:ln>
        </p:spPr>
        <p:txBody>
          <a:bodyPr spcFirstLastPara="1" wrap="square" lIns="91425" tIns="45700" rIns="91425" bIns="45700" anchor="t" anchorCtr="0">
            <a:noAutofit/>
          </a:bodyPr>
          <a:lstStyle/>
          <a:p>
            <a:pPr marL="228600" marR="0" lvl="0" indent="-220980" algn="l" rtl="0">
              <a:lnSpc>
                <a:spcPct val="100000"/>
              </a:lnSpc>
              <a:spcBef>
                <a:spcPts val="0"/>
              </a:spcBef>
              <a:spcAft>
                <a:spcPts val="0"/>
              </a:spcAft>
              <a:buClr>
                <a:srgbClr val="1E1E1E"/>
              </a:buClr>
              <a:buSzPts val="2100"/>
              <a:buFont typeface="Arial"/>
              <a:buChar char="•"/>
            </a:pPr>
            <a:r>
              <a:rPr lang="en-US" sz="2100" b="0" i="0" u="none" strike="noStrike" cap="none" dirty="0">
                <a:solidFill>
                  <a:srgbClr val="1E1E1E"/>
                </a:solidFill>
                <a:ea typeface="Arial"/>
                <a:cs typeface="Arial"/>
                <a:sym typeface="Arial"/>
              </a:rPr>
              <a:t>Develop a food waste recollection and removing system for the kitchen and waste collection areas.</a:t>
            </a:r>
            <a:endParaRPr sz="2100" b="0" i="0" u="none" strike="noStrike" cap="none" dirty="0">
              <a:solidFill>
                <a:srgbClr val="1E1E1E"/>
              </a:solidFill>
              <a:ea typeface="Arial"/>
              <a:cs typeface="Arial"/>
              <a:sym typeface="Arial"/>
            </a:endParaRPr>
          </a:p>
          <a:p>
            <a:pPr marL="457200" marR="0" lvl="0" indent="0" algn="l" rtl="0">
              <a:lnSpc>
                <a:spcPct val="100000"/>
              </a:lnSpc>
              <a:spcBef>
                <a:spcPts val="0"/>
              </a:spcBef>
              <a:spcAft>
                <a:spcPts val="0"/>
              </a:spcAft>
              <a:buNone/>
            </a:pPr>
            <a:endParaRPr sz="2100" dirty="0">
              <a:solidFill>
                <a:srgbClr val="1E1E1E"/>
              </a:solidFill>
            </a:endParaRPr>
          </a:p>
          <a:p>
            <a:pPr marL="228600" marR="0" lvl="0" indent="-220980" algn="l" rtl="0">
              <a:lnSpc>
                <a:spcPct val="100000"/>
              </a:lnSpc>
              <a:spcBef>
                <a:spcPts val="0"/>
              </a:spcBef>
              <a:spcAft>
                <a:spcPts val="0"/>
              </a:spcAft>
              <a:buClr>
                <a:srgbClr val="1E1E1E"/>
              </a:buClr>
              <a:buSzPts val="2100"/>
              <a:buFont typeface="Arial"/>
              <a:buChar char="•"/>
            </a:pPr>
            <a:r>
              <a:rPr lang="en-US" sz="2100" b="0" i="0" u="none" strike="noStrike" cap="none" dirty="0">
                <a:solidFill>
                  <a:srgbClr val="1E1E1E"/>
                </a:solidFill>
                <a:ea typeface="Arial"/>
                <a:cs typeface="Arial"/>
                <a:sym typeface="Arial"/>
              </a:rPr>
              <a:t>Train your staff to separate non-organic food from the post service plates.</a:t>
            </a:r>
            <a:endParaRPr sz="2100" b="0" i="0" u="none" strike="noStrike" cap="none" dirty="0">
              <a:solidFill>
                <a:srgbClr val="1E1E1E"/>
              </a:solidFill>
              <a:ea typeface="Arial"/>
              <a:cs typeface="Arial"/>
              <a:sym typeface="Arial"/>
            </a:endParaRPr>
          </a:p>
          <a:p>
            <a:pPr marL="457200" marR="0" lvl="0" indent="0" algn="l" rtl="0">
              <a:lnSpc>
                <a:spcPct val="100000"/>
              </a:lnSpc>
              <a:spcBef>
                <a:spcPts val="0"/>
              </a:spcBef>
              <a:spcAft>
                <a:spcPts val="0"/>
              </a:spcAft>
              <a:buNone/>
            </a:pPr>
            <a:endParaRPr sz="2100" dirty="0">
              <a:solidFill>
                <a:srgbClr val="1E1E1E"/>
              </a:solidFill>
            </a:endParaRPr>
          </a:p>
          <a:p>
            <a:pPr marL="228600" marR="0" lvl="0" indent="-220980" algn="l" rtl="0">
              <a:lnSpc>
                <a:spcPct val="100000"/>
              </a:lnSpc>
              <a:spcBef>
                <a:spcPts val="0"/>
              </a:spcBef>
              <a:spcAft>
                <a:spcPts val="0"/>
              </a:spcAft>
              <a:buClr>
                <a:srgbClr val="1E1E1E"/>
              </a:buClr>
              <a:buSzPts val="2100"/>
              <a:buFont typeface="Arial"/>
              <a:buChar char="•"/>
            </a:pPr>
            <a:r>
              <a:rPr lang="en-US" sz="2100" b="0" i="0" u="none" strike="noStrike" cap="none" dirty="0">
                <a:solidFill>
                  <a:srgbClr val="1E1E1E"/>
                </a:solidFill>
                <a:ea typeface="Arial"/>
                <a:cs typeface="Arial"/>
                <a:sym typeface="Arial"/>
              </a:rPr>
              <a:t>Ensure that the waste </a:t>
            </a:r>
            <a:r>
              <a:rPr lang="en-US" sz="2100" dirty="0">
                <a:solidFill>
                  <a:srgbClr val="1E1E1E"/>
                </a:solidFill>
              </a:rPr>
              <a:t>bins</a:t>
            </a:r>
            <a:r>
              <a:rPr lang="en-US" sz="2100" b="0" i="0" u="none" strike="noStrike" cap="none" dirty="0">
                <a:solidFill>
                  <a:srgbClr val="1E1E1E"/>
                </a:solidFill>
                <a:ea typeface="Arial"/>
                <a:cs typeface="Arial"/>
                <a:sym typeface="Arial"/>
              </a:rPr>
              <a:t> area is maintained, clearly marked with no-parking signs, easily clean</a:t>
            </a:r>
            <a:r>
              <a:rPr lang="en-US" sz="2100" dirty="0">
                <a:solidFill>
                  <a:srgbClr val="1E1E1E"/>
                </a:solidFill>
              </a:rPr>
              <a:t>ed, accessible and </a:t>
            </a:r>
            <a:r>
              <a:rPr lang="en-US" sz="2100" b="0" i="0" u="none" strike="noStrike" cap="none" dirty="0">
                <a:solidFill>
                  <a:srgbClr val="1E1E1E"/>
                </a:solidFill>
                <a:ea typeface="Arial"/>
                <a:cs typeface="Arial"/>
                <a:sym typeface="Arial"/>
              </a:rPr>
              <a:t> if possible, fenced-in to prevent rubbish materials from blowing outside the </a:t>
            </a:r>
            <a:r>
              <a:rPr lang="en-US" sz="2100" dirty="0">
                <a:solidFill>
                  <a:srgbClr val="1E1E1E"/>
                </a:solidFill>
              </a:rPr>
              <a:t>bin </a:t>
            </a:r>
            <a:r>
              <a:rPr lang="en-US" sz="2100" b="0" i="0" u="none" strike="noStrike" cap="none" dirty="0">
                <a:solidFill>
                  <a:srgbClr val="1E1E1E"/>
                </a:solidFill>
                <a:ea typeface="Arial"/>
                <a:cs typeface="Arial"/>
                <a:sym typeface="Arial"/>
              </a:rPr>
              <a:t>area.</a:t>
            </a:r>
            <a:endParaRPr sz="2100" b="0" i="0" u="none" strike="noStrike" cap="none" dirty="0">
              <a:solidFill>
                <a:srgbClr val="1E1E1E"/>
              </a:solidFill>
              <a:ea typeface="Arial"/>
              <a:cs typeface="Arial"/>
              <a:sym typeface="Arial"/>
            </a:endParaRPr>
          </a:p>
          <a:p>
            <a:pPr marL="228600" marR="0" lvl="0" indent="-87629" algn="l" rtl="0">
              <a:lnSpc>
                <a:spcPct val="100000"/>
              </a:lnSpc>
              <a:spcBef>
                <a:spcPts val="0"/>
              </a:spcBef>
              <a:spcAft>
                <a:spcPts val="0"/>
              </a:spcAft>
              <a:buClr>
                <a:srgbClr val="7F7F7F"/>
              </a:buClr>
              <a:buSzPts val="2220"/>
              <a:buFont typeface="Arial"/>
              <a:buNone/>
            </a:pPr>
            <a:endParaRPr sz="2100" b="0" i="0" u="none" strike="noStrike" cap="none" dirty="0">
              <a:solidFill>
                <a:srgbClr val="1E1E1E"/>
              </a:solidFill>
              <a:ea typeface="Arial"/>
              <a:cs typeface="Arial"/>
              <a:sym typeface="Arial"/>
            </a:endParaRPr>
          </a:p>
        </p:txBody>
      </p:sp>
      <p:pic>
        <p:nvPicPr>
          <p:cNvPr id="2" name="Online Media 1">
            <a:hlinkClick r:id="" action="ppaction://media"/>
            <a:extLst>
              <a:ext uri="{FF2B5EF4-FFF2-40B4-BE49-F238E27FC236}">
                <a16:creationId xmlns:a16="http://schemas.microsoft.com/office/drawing/2014/main" id="{E1CB4FB4-C816-D3A6-4C34-2C91CC908FAA}"/>
              </a:ext>
            </a:extLst>
          </p:cNvPr>
          <p:cNvPicPr>
            <a:picLocks noRot="1" noChangeAspect="1"/>
          </p:cNvPicPr>
          <p:nvPr>
            <a:videoFile r:link="rId1"/>
          </p:nvPr>
        </p:nvPicPr>
        <p:blipFill>
          <a:blip r:embed="rId4"/>
          <a:stretch>
            <a:fillRect/>
          </a:stretch>
        </p:blipFill>
        <p:spPr>
          <a:xfrm>
            <a:off x="7092661" y="1847335"/>
            <a:ext cx="4386884" cy="2478589"/>
          </a:xfrm>
          <a:prstGeom prst="rect">
            <a:avLst/>
          </a:prstGeom>
          <a:ln w="88900">
            <a:solidFill>
              <a:srgbClr val="7030A0"/>
            </a:solidFill>
          </a:ln>
        </p:spPr>
      </p:pic>
      <p:sp>
        <p:nvSpPr>
          <p:cNvPr id="3" name="TextBox 2">
            <a:extLst>
              <a:ext uri="{FF2B5EF4-FFF2-40B4-BE49-F238E27FC236}">
                <a16:creationId xmlns:a16="http://schemas.microsoft.com/office/drawing/2014/main" id="{DBFCBBCC-9377-ED16-AAD7-8D90C0CE3511}"/>
              </a:ext>
            </a:extLst>
          </p:cNvPr>
          <p:cNvSpPr txBox="1"/>
          <p:nvPr/>
        </p:nvSpPr>
        <p:spPr>
          <a:xfrm>
            <a:off x="6509400" y="4773170"/>
            <a:ext cx="5647252" cy="369332"/>
          </a:xfrm>
          <a:prstGeom prst="rect">
            <a:avLst/>
          </a:prstGeom>
          <a:noFill/>
        </p:spPr>
        <p:txBody>
          <a:bodyPr wrap="none" rtlCol="0">
            <a:spAutoFit/>
          </a:bodyPr>
          <a:lstStyle/>
          <a:p>
            <a:r>
              <a:rPr lang="en-US" b="1" i="0" dirty="0">
                <a:solidFill>
                  <a:srgbClr val="030303"/>
                </a:solidFill>
                <a:effectLst/>
                <a:latin typeface="YouTube Sans"/>
                <a:hlinkClick r:id="rId5"/>
              </a:rPr>
              <a:t>Arthur Potts Dawson: A vision for sustainable restaurants</a:t>
            </a:r>
            <a:endParaRPr lang="en-US" b="1" i="0" dirty="0">
              <a:solidFill>
                <a:srgbClr val="030303"/>
              </a:solidFill>
              <a:effectLst/>
              <a:latin typeface="YouTube Sans"/>
            </a:endParaRPr>
          </a:p>
        </p:txBody>
      </p:sp>
    </p:spTree>
    <p:extLst>
      <p:ext uri="{BB962C8B-B14F-4D97-AF65-F5344CB8AC3E}">
        <p14:creationId xmlns:p14="http://schemas.microsoft.com/office/powerpoint/2010/main" val="4186221481"/>
      </p:ext>
    </p:extLst>
  </p:cSld>
  <p:clrMapOvr>
    <a:masterClrMapping/>
  </p:clrMapOvr>
  <p:timing>
    <p:tnLst>
      <p:par>
        <p:cTn id="1" dur="indefinite" restart="never" nodeType="tmRoot">
          <p:childTnLst>
            <p:video>
              <p:cMediaNode vol="80000">
                <p:cTn id="2" fill="hold" display="0">
                  <p:stCondLst>
                    <p:cond delay="indefinite"/>
                  </p:stCondLst>
                </p:cTn>
                <p:tgtEl>
                  <p:spTgt spid="2"/>
                </p:tgtEl>
              </p:cMediaNode>
            </p:vide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4" name="Google Shape;274;p88"/>
          <p:cNvSpPr txBox="1"/>
          <p:nvPr/>
        </p:nvSpPr>
        <p:spPr>
          <a:xfrm>
            <a:off x="158262" y="80875"/>
            <a:ext cx="7384040" cy="1134600"/>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4000"/>
              <a:buFont typeface="Arial"/>
              <a:buNone/>
            </a:pPr>
            <a:r>
              <a:rPr lang="en-US" sz="4400" i="0" u="none" strike="noStrike" cap="none" dirty="0">
                <a:solidFill>
                  <a:schemeClr val="dk1"/>
                </a:solidFill>
                <a:latin typeface="+mj-lt"/>
                <a:ea typeface="Arial"/>
                <a:cs typeface="Arial"/>
                <a:sym typeface="Arial"/>
              </a:rPr>
              <a:t>Dona</a:t>
            </a:r>
            <a:r>
              <a:rPr lang="en-US" sz="4400" dirty="0">
                <a:solidFill>
                  <a:schemeClr val="dk1"/>
                </a:solidFill>
                <a:latin typeface="+mj-lt"/>
              </a:rPr>
              <a:t>tion</a:t>
            </a:r>
            <a:r>
              <a:rPr lang="en-US" sz="4400" i="0" u="none" strike="noStrike" cap="none" dirty="0">
                <a:solidFill>
                  <a:schemeClr val="dk1"/>
                </a:solidFill>
                <a:latin typeface="+mj-lt"/>
                <a:ea typeface="Arial"/>
                <a:cs typeface="Arial"/>
                <a:sym typeface="Arial"/>
              </a:rPr>
              <a:t> </a:t>
            </a:r>
            <a:endParaRPr sz="4400" i="0" u="none" strike="noStrike" cap="none" dirty="0">
              <a:solidFill>
                <a:schemeClr val="dk1"/>
              </a:solidFill>
              <a:latin typeface="+mj-lt"/>
              <a:ea typeface="Arial"/>
              <a:cs typeface="Arial"/>
              <a:sym typeface="Arial"/>
            </a:endParaRPr>
          </a:p>
        </p:txBody>
      </p:sp>
      <p:sp>
        <p:nvSpPr>
          <p:cNvPr id="275" name="Google Shape;275;p88"/>
          <p:cNvSpPr txBox="1"/>
          <p:nvPr/>
        </p:nvSpPr>
        <p:spPr>
          <a:xfrm>
            <a:off x="318300" y="1529225"/>
            <a:ext cx="5406300" cy="4349100"/>
          </a:xfrm>
          <a:prstGeom prst="rect">
            <a:avLst/>
          </a:prstGeom>
          <a:noFill/>
          <a:ln>
            <a:noFill/>
          </a:ln>
        </p:spPr>
        <p:txBody>
          <a:bodyPr spcFirstLastPara="1" wrap="square" lIns="91425" tIns="45700" rIns="91425" bIns="45700" anchor="t" anchorCtr="0">
            <a:noAutofit/>
          </a:bodyPr>
          <a:lstStyle/>
          <a:p>
            <a:pPr marL="457200" marR="0" lvl="0" indent="-361950" algn="l" rtl="0">
              <a:lnSpc>
                <a:spcPct val="100000"/>
              </a:lnSpc>
              <a:spcBef>
                <a:spcPts val="0"/>
              </a:spcBef>
              <a:spcAft>
                <a:spcPts val="0"/>
              </a:spcAft>
              <a:buClr>
                <a:srgbClr val="1E1E1E"/>
              </a:buClr>
              <a:buSzPts val="2100"/>
              <a:buFont typeface="Arial"/>
              <a:buChar char="●"/>
            </a:pPr>
            <a:r>
              <a:rPr lang="en-US" sz="2100" b="0" i="0" u="none" strike="noStrike" cap="none" dirty="0">
                <a:solidFill>
                  <a:srgbClr val="1E1E1E"/>
                </a:solidFill>
                <a:ea typeface="Arial"/>
                <a:cs typeface="Arial"/>
                <a:sym typeface="Arial"/>
              </a:rPr>
              <a:t>Donate or sell food scraps for animal consumption (for instance: hog farms may accept baked goods and other foods) and keep track of how much and how often you donate.</a:t>
            </a:r>
            <a:endParaRPr sz="2100" b="0" i="0" u="none" strike="noStrike" cap="none" dirty="0">
              <a:solidFill>
                <a:srgbClr val="1E1E1E"/>
              </a:solidFil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100" dirty="0">
              <a:solidFill>
                <a:srgbClr val="1E1E1E"/>
              </a:solidFill>
            </a:endParaRPr>
          </a:p>
          <a:p>
            <a:pPr marL="457200" lvl="0" indent="-361950" algn="l" rtl="0">
              <a:spcBef>
                <a:spcPts val="0"/>
              </a:spcBef>
              <a:spcAft>
                <a:spcPts val="0"/>
              </a:spcAft>
              <a:buClr>
                <a:srgbClr val="1E1E1E"/>
              </a:buClr>
              <a:buSzPts val="2100"/>
              <a:buChar char="●"/>
            </a:pPr>
            <a:r>
              <a:rPr lang="en-US" sz="2100" dirty="0">
                <a:solidFill>
                  <a:srgbClr val="1E1E1E"/>
                </a:solidFill>
              </a:rPr>
              <a:t>Set up a partnership with local charity </a:t>
            </a:r>
            <a:r>
              <a:rPr lang="en-US" sz="2100" dirty="0" err="1">
                <a:solidFill>
                  <a:srgbClr val="1E1E1E"/>
                </a:solidFill>
              </a:rPr>
              <a:t>organisations</a:t>
            </a:r>
            <a:r>
              <a:rPr lang="en-US" sz="2100" dirty="0">
                <a:solidFill>
                  <a:srgbClr val="1E1E1E"/>
                </a:solidFill>
              </a:rPr>
              <a:t> that rescue food and make regular donations.</a:t>
            </a:r>
            <a:endParaRPr sz="2100" dirty="0">
              <a:solidFill>
                <a:srgbClr val="1E1E1E"/>
              </a:solidFill>
            </a:endParaRPr>
          </a:p>
          <a:p>
            <a:pPr marL="228600" marR="0" lvl="0" indent="-87629" algn="l" rtl="0">
              <a:lnSpc>
                <a:spcPct val="100000"/>
              </a:lnSpc>
              <a:spcBef>
                <a:spcPts val="1200"/>
              </a:spcBef>
              <a:spcAft>
                <a:spcPts val="0"/>
              </a:spcAft>
              <a:buClr>
                <a:srgbClr val="7F7F7F"/>
              </a:buClr>
              <a:buSzPts val="2220"/>
              <a:buFont typeface="Arial"/>
              <a:buNone/>
            </a:pPr>
            <a:endParaRPr sz="2400" b="0" i="0" u="none" strike="noStrike" cap="none" dirty="0">
              <a:solidFill>
                <a:srgbClr val="1E1E1E"/>
              </a:solidFill>
              <a:ea typeface="Arial"/>
              <a:cs typeface="Arial"/>
              <a:sym typeface="Arial"/>
            </a:endParaRPr>
          </a:p>
        </p:txBody>
      </p:sp>
      <p:pic>
        <p:nvPicPr>
          <p:cNvPr id="276" name="Google Shape;276;p88"/>
          <p:cNvPicPr preferRelativeResize="0"/>
          <p:nvPr/>
        </p:nvPicPr>
        <p:blipFill>
          <a:blip r:embed="rId3">
            <a:alphaModFix/>
          </a:blip>
          <a:stretch>
            <a:fillRect/>
          </a:stretch>
        </p:blipFill>
        <p:spPr>
          <a:xfrm>
            <a:off x="6254775" y="1666700"/>
            <a:ext cx="5726700" cy="3817808"/>
          </a:xfrm>
          <a:prstGeom prst="rect">
            <a:avLst/>
          </a:prstGeom>
          <a:noFill/>
          <a:ln>
            <a:noFill/>
          </a:ln>
        </p:spPr>
      </p:pic>
    </p:spTree>
    <p:extLst>
      <p:ext uri="{BB962C8B-B14F-4D97-AF65-F5344CB8AC3E}">
        <p14:creationId xmlns:p14="http://schemas.microsoft.com/office/powerpoint/2010/main" val="33303217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94" name="Google Shape;94;p7" descr="A group of people eating food&#10;&#10;Description automatically generated with low confidence"/>
          <p:cNvPicPr preferRelativeResize="0"/>
          <p:nvPr/>
        </p:nvPicPr>
        <p:blipFill rotWithShape="1">
          <a:blip r:embed="rId3">
            <a:alphaModFix amt="50000"/>
          </a:blip>
          <a:srcRect/>
          <a:stretch/>
        </p:blipFill>
        <p:spPr>
          <a:xfrm>
            <a:off x="0" y="0"/>
            <a:ext cx="12192000" cy="6857999"/>
          </a:xfrm>
          <a:prstGeom prst="rect">
            <a:avLst/>
          </a:prstGeom>
          <a:noFill/>
          <a:ln>
            <a:noFill/>
          </a:ln>
        </p:spPr>
      </p:pic>
      <p:sp>
        <p:nvSpPr>
          <p:cNvPr id="96" name="Google Shape;96;p7"/>
          <p:cNvSpPr txBox="1"/>
          <p:nvPr/>
        </p:nvSpPr>
        <p:spPr>
          <a:xfrm>
            <a:off x="644284" y="-47041"/>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dirty="0">
                <a:solidFill>
                  <a:schemeClr val="dk1"/>
                </a:solidFill>
                <a:latin typeface="+mj-lt"/>
                <a:ea typeface="Arial"/>
                <a:cs typeface="Arial"/>
                <a:sym typeface="Arial"/>
              </a:rPr>
              <a:t>4.1 Unit Contents</a:t>
            </a:r>
            <a:endParaRPr sz="1200" b="0" i="0" u="none" strike="noStrike" cap="none" dirty="0">
              <a:solidFill>
                <a:srgbClr val="000000"/>
              </a:solidFill>
              <a:latin typeface="+mj-lt"/>
              <a:ea typeface="Arial"/>
              <a:cs typeface="Arial"/>
              <a:sym typeface="Arial"/>
            </a:endParaRPr>
          </a:p>
        </p:txBody>
      </p:sp>
      <p:sp>
        <p:nvSpPr>
          <p:cNvPr id="97" name="Google Shape;97;p7"/>
          <p:cNvSpPr/>
          <p:nvPr/>
        </p:nvSpPr>
        <p:spPr>
          <a:xfrm>
            <a:off x="644284" y="1143057"/>
            <a:ext cx="10204948" cy="4571884"/>
          </a:xfrm>
          <a:prstGeom prst="roundRect">
            <a:avLst>
              <a:gd name="adj" fmla="val 16667"/>
            </a:avLst>
          </a:prstGeom>
          <a:solidFill>
            <a:schemeClr val="accent1">
              <a:alpha val="80000"/>
            </a:schemeClr>
          </a:solidFill>
          <a:ln w="12700" cap="flat" cmpd="sng">
            <a:solidFill>
              <a:srgbClr val="809C4E"/>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19050" algn="l" rtl="0">
              <a:lnSpc>
                <a:spcPct val="100000"/>
              </a:lnSpc>
              <a:spcBef>
                <a:spcPts val="0"/>
              </a:spcBef>
              <a:spcAft>
                <a:spcPts val="0"/>
              </a:spcAft>
              <a:buClr>
                <a:schemeClr val="dk1"/>
              </a:buClr>
              <a:buSzPts val="4800"/>
              <a:buFont typeface="Arial"/>
              <a:buNone/>
            </a:pPr>
            <a:endParaRPr sz="2800" b="1" i="0" u="none" strike="noStrike" cap="none" dirty="0">
              <a:solidFill>
                <a:schemeClr val="dk1"/>
              </a:solidFill>
              <a:latin typeface="Arial"/>
              <a:ea typeface="Arial"/>
              <a:cs typeface="Arial"/>
              <a:sym typeface="Arial"/>
            </a:endParaRPr>
          </a:p>
          <a:p>
            <a:pPr marL="285750" marR="0" lvl="0" indent="19050" algn="l" rtl="0">
              <a:lnSpc>
                <a:spcPct val="100000"/>
              </a:lnSpc>
              <a:spcBef>
                <a:spcPts val="0"/>
              </a:spcBef>
              <a:spcAft>
                <a:spcPts val="0"/>
              </a:spcAft>
              <a:buClr>
                <a:schemeClr val="dk1"/>
              </a:buClr>
              <a:buSzPts val="4800"/>
              <a:buFont typeface="Arial"/>
              <a:buNone/>
            </a:pPr>
            <a:endParaRPr sz="2800" b="1" i="0" u="none" strike="noStrike" cap="none" dirty="0">
              <a:solidFill>
                <a:schemeClr val="dk1"/>
              </a:solidFill>
              <a:latin typeface="Arial"/>
              <a:ea typeface="Arial"/>
              <a:cs typeface="Arial"/>
              <a:sym typeface="Arial"/>
            </a:endParaRPr>
          </a:p>
          <a:p>
            <a:pPr marL="285750" marR="0" lvl="0" indent="19050" algn="l" rtl="0">
              <a:lnSpc>
                <a:spcPct val="100000"/>
              </a:lnSpc>
              <a:spcBef>
                <a:spcPts val="0"/>
              </a:spcBef>
              <a:spcAft>
                <a:spcPts val="0"/>
              </a:spcAft>
              <a:buClr>
                <a:schemeClr val="dk1"/>
              </a:buClr>
              <a:buSzPts val="4800"/>
              <a:buFont typeface="Arial"/>
              <a:buNone/>
            </a:pPr>
            <a:endParaRPr sz="2800" b="1" i="0" u="none" strike="noStrike" cap="none" dirty="0">
              <a:solidFill>
                <a:schemeClr val="dk1"/>
              </a:solidFill>
              <a:latin typeface="Arial"/>
              <a:ea typeface="Arial"/>
              <a:cs typeface="Arial"/>
              <a:sym typeface="Arial"/>
            </a:endParaRPr>
          </a:p>
          <a:p>
            <a:pPr marL="285750" marR="0" lvl="0" indent="19050" algn="l" rtl="0">
              <a:lnSpc>
                <a:spcPct val="100000"/>
              </a:lnSpc>
              <a:spcBef>
                <a:spcPts val="0"/>
              </a:spcBef>
              <a:spcAft>
                <a:spcPts val="0"/>
              </a:spcAft>
              <a:buClr>
                <a:schemeClr val="dk1"/>
              </a:buClr>
              <a:buSzPts val="4800"/>
              <a:buFont typeface="Arial"/>
              <a:buNone/>
            </a:pPr>
            <a:endParaRPr b="1" i="0" u="none" strike="noStrike" cap="none" dirty="0">
              <a:solidFill>
                <a:schemeClr val="dk1"/>
              </a:solidFill>
              <a:ea typeface="Arial"/>
              <a:cs typeface="Arial"/>
              <a:sym typeface="Arial"/>
            </a:endParaRPr>
          </a:p>
          <a:p>
            <a:pPr marL="457200" marR="0" lvl="0" indent="-457200" algn="l" rtl="0">
              <a:lnSpc>
                <a:spcPct val="100000"/>
              </a:lnSpc>
              <a:spcBef>
                <a:spcPts val="0"/>
              </a:spcBef>
              <a:spcAft>
                <a:spcPts val="0"/>
              </a:spcAft>
              <a:buClr>
                <a:schemeClr val="dk1"/>
              </a:buClr>
              <a:buSzPts val="4144"/>
              <a:buFont typeface="Arial"/>
              <a:buChar char="•"/>
            </a:pPr>
            <a:r>
              <a:rPr lang="en-US" sz="2400" b="1" i="0" u="none" strike="noStrike" cap="none" dirty="0">
                <a:solidFill>
                  <a:schemeClr val="dk1"/>
                </a:solidFill>
                <a:ea typeface="Arial"/>
                <a:cs typeface="Arial"/>
                <a:sym typeface="Arial"/>
              </a:rPr>
              <a:t>Menu engineering for food waste management purpose</a:t>
            </a:r>
            <a:endParaRPr sz="2400" b="1" i="0" u="none" strike="noStrike" cap="none" dirty="0">
              <a:solidFill>
                <a:schemeClr val="dk1"/>
              </a:solidFill>
              <a:ea typeface="Arial"/>
              <a:cs typeface="Arial"/>
              <a:sym typeface="Arial"/>
            </a:endParaRPr>
          </a:p>
          <a:p>
            <a:pPr marL="457200" marR="0" lvl="0" indent="-194056" algn="l" rtl="0">
              <a:lnSpc>
                <a:spcPct val="100000"/>
              </a:lnSpc>
              <a:spcBef>
                <a:spcPts val="0"/>
              </a:spcBef>
              <a:spcAft>
                <a:spcPts val="0"/>
              </a:spcAft>
              <a:buClr>
                <a:schemeClr val="dk1"/>
              </a:buClr>
              <a:buSzPts val="4144"/>
              <a:buFont typeface="Arial"/>
              <a:buNone/>
            </a:pPr>
            <a:endParaRPr sz="2400" b="1" i="0" u="none" strike="noStrike" cap="none" dirty="0">
              <a:solidFill>
                <a:schemeClr val="dk1"/>
              </a:solidFill>
              <a:ea typeface="Arial"/>
              <a:cs typeface="Arial"/>
              <a:sym typeface="Arial"/>
            </a:endParaRPr>
          </a:p>
          <a:p>
            <a:pPr marL="457200" marR="0" lvl="0" indent="-457200" algn="l" rtl="0">
              <a:lnSpc>
                <a:spcPct val="100000"/>
              </a:lnSpc>
              <a:spcBef>
                <a:spcPts val="0"/>
              </a:spcBef>
              <a:spcAft>
                <a:spcPts val="0"/>
              </a:spcAft>
              <a:buClr>
                <a:schemeClr val="dk1"/>
              </a:buClr>
              <a:buSzPts val="4144"/>
              <a:buFont typeface="Arial"/>
              <a:buChar char="•"/>
            </a:pPr>
            <a:r>
              <a:rPr lang="en-US" sz="2400" b="1" i="0" u="none" strike="noStrike" cap="none" dirty="0">
                <a:solidFill>
                  <a:schemeClr val="dk1"/>
                </a:solidFill>
                <a:ea typeface="Arial"/>
                <a:cs typeface="Arial"/>
                <a:sym typeface="Arial"/>
              </a:rPr>
              <a:t>Applying the “Nose to Tail’/‘Root to Fruit” policy</a:t>
            </a:r>
            <a:endParaRPr sz="2400" b="1" i="0" u="none" strike="noStrike" cap="none" dirty="0">
              <a:solidFill>
                <a:schemeClr val="dk1"/>
              </a:solidFill>
              <a:ea typeface="Arial"/>
              <a:cs typeface="Arial"/>
              <a:sym typeface="Arial"/>
            </a:endParaRPr>
          </a:p>
          <a:p>
            <a:pPr marL="457200" marR="0" lvl="0" indent="-194056" algn="l" rtl="0">
              <a:lnSpc>
                <a:spcPct val="100000"/>
              </a:lnSpc>
              <a:spcBef>
                <a:spcPts val="0"/>
              </a:spcBef>
              <a:spcAft>
                <a:spcPts val="0"/>
              </a:spcAft>
              <a:buClr>
                <a:schemeClr val="dk1"/>
              </a:buClr>
              <a:buSzPts val="4144"/>
              <a:buFont typeface="Arial"/>
              <a:buNone/>
            </a:pPr>
            <a:endParaRPr sz="2400" b="1" i="0" u="none" strike="noStrike" cap="none" dirty="0">
              <a:solidFill>
                <a:schemeClr val="dk1"/>
              </a:solidFill>
              <a:ea typeface="Arial"/>
              <a:cs typeface="Arial"/>
              <a:sym typeface="Arial"/>
            </a:endParaRPr>
          </a:p>
          <a:p>
            <a:pPr marL="457200" marR="0" lvl="0" indent="-457200" algn="l" rtl="0">
              <a:lnSpc>
                <a:spcPct val="100000"/>
              </a:lnSpc>
              <a:spcBef>
                <a:spcPts val="0"/>
              </a:spcBef>
              <a:spcAft>
                <a:spcPts val="0"/>
              </a:spcAft>
              <a:buClr>
                <a:schemeClr val="dk1"/>
              </a:buClr>
              <a:buSzPts val="4144"/>
              <a:buFont typeface="Arial"/>
              <a:buChar char="•"/>
            </a:pPr>
            <a:r>
              <a:rPr lang="en-US" sz="2400" b="1" i="0" u="none" strike="noStrike" cap="none" dirty="0">
                <a:solidFill>
                  <a:schemeClr val="dk1"/>
                </a:solidFill>
                <a:ea typeface="Arial"/>
                <a:cs typeface="Arial"/>
                <a:sym typeface="Arial"/>
              </a:rPr>
              <a:t>Creating a seasonal menu</a:t>
            </a:r>
            <a:endParaRPr sz="2400" b="1" i="0" u="none" strike="noStrike" cap="none" dirty="0">
              <a:solidFill>
                <a:schemeClr val="dk1"/>
              </a:solidFill>
              <a:ea typeface="Arial"/>
              <a:cs typeface="Arial"/>
              <a:sym typeface="Arial"/>
            </a:endParaRPr>
          </a:p>
          <a:p>
            <a:pPr marL="457200" marR="0" lvl="0" indent="-194056" algn="l" rtl="0">
              <a:lnSpc>
                <a:spcPct val="100000"/>
              </a:lnSpc>
              <a:spcBef>
                <a:spcPts val="0"/>
              </a:spcBef>
              <a:spcAft>
                <a:spcPts val="0"/>
              </a:spcAft>
              <a:buClr>
                <a:schemeClr val="dk1"/>
              </a:buClr>
              <a:buSzPts val="4144"/>
              <a:buFont typeface="Arial"/>
              <a:buNone/>
            </a:pPr>
            <a:endParaRPr sz="2400" b="1" i="0" u="none" strike="noStrike" cap="none" dirty="0">
              <a:solidFill>
                <a:schemeClr val="dk1"/>
              </a:solidFill>
              <a:ea typeface="Arial"/>
              <a:cs typeface="Arial"/>
              <a:sym typeface="Arial"/>
            </a:endParaRPr>
          </a:p>
          <a:p>
            <a:pPr marL="457200" marR="0" lvl="0" indent="-457200" algn="l" rtl="0">
              <a:lnSpc>
                <a:spcPct val="100000"/>
              </a:lnSpc>
              <a:spcBef>
                <a:spcPts val="0"/>
              </a:spcBef>
              <a:spcAft>
                <a:spcPts val="0"/>
              </a:spcAft>
              <a:buClr>
                <a:schemeClr val="dk1"/>
              </a:buClr>
              <a:buSzPts val="4144"/>
              <a:buFont typeface="Arial"/>
              <a:buChar char="•"/>
            </a:pPr>
            <a:r>
              <a:rPr lang="en-US" sz="2400" b="1" i="0" u="none" strike="noStrike" cap="none" dirty="0">
                <a:solidFill>
                  <a:schemeClr val="dk1"/>
                </a:solidFill>
                <a:ea typeface="Arial"/>
                <a:cs typeface="Arial"/>
                <a:sym typeface="Arial"/>
              </a:rPr>
              <a:t>Portion control</a:t>
            </a:r>
            <a:endParaRPr sz="2400" b="1" i="0" u="none" strike="noStrike" cap="none" dirty="0">
              <a:solidFill>
                <a:schemeClr val="dk1"/>
              </a:solidFil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28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28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800"/>
              <a:buFont typeface="Arial"/>
              <a:buNone/>
            </a:pPr>
            <a:endParaRPr sz="2800" b="1"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4800"/>
              <a:buFont typeface="Arial"/>
              <a:buNone/>
            </a:pPr>
            <a:endParaRPr sz="28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416437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3" name="Google Shape;293;p90"/>
          <p:cNvSpPr txBox="1"/>
          <p:nvPr/>
        </p:nvSpPr>
        <p:spPr>
          <a:xfrm>
            <a:off x="174228" y="0"/>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800" i="0" u="none" strike="noStrike" cap="none" dirty="0">
                <a:solidFill>
                  <a:schemeClr val="dk1"/>
                </a:solidFill>
                <a:latin typeface="+mj-lt"/>
                <a:ea typeface="Arial"/>
                <a:cs typeface="Arial"/>
                <a:sym typeface="Arial"/>
              </a:rPr>
              <a:t>4.3 Conclusions</a:t>
            </a:r>
            <a:endParaRPr sz="1400" i="0" u="none" strike="noStrike" cap="none" dirty="0">
              <a:solidFill>
                <a:schemeClr val="dk1"/>
              </a:solidFill>
              <a:latin typeface="+mj-lt"/>
              <a:ea typeface="Arial"/>
              <a:cs typeface="Arial"/>
              <a:sym typeface="Arial"/>
            </a:endParaRPr>
          </a:p>
        </p:txBody>
      </p:sp>
      <p:sp>
        <p:nvSpPr>
          <p:cNvPr id="294" name="Google Shape;294;p90"/>
          <p:cNvSpPr txBox="1"/>
          <p:nvPr/>
        </p:nvSpPr>
        <p:spPr>
          <a:xfrm>
            <a:off x="417771" y="1366469"/>
            <a:ext cx="10938087" cy="5160900"/>
          </a:xfrm>
          <a:prstGeom prst="rect">
            <a:avLst/>
          </a:prstGeom>
          <a:noFill/>
          <a:ln>
            <a:noFill/>
          </a:ln>
        </p:spPr>
        <p:txBody>
          <a:bodyPr spcFirstLastPara="1" wrap="square" lIns="91425" tIns="45700" rIns="91425" bIns="45700" anchor="t" anchorCtr="0">
            <a:noAutofit/>
          </a:bodyPr>
          <a:lstStyle/>
          <a:p>
            <a:pPr marL="457200" marR="0" lvl="0" indent="-450850" algn="l" rtl="0">
              <a:lnSpc>
                <a:spcPct val="90000"/>
              </a:lnSpc>
              <a:spcBef>
                <a:spcPts val="0"/>
              </a:spcBef>
              <a:spcAft>
                <a:spcPts val="0"/>
              </a:spcAft>
              <a:buClr>
                <a:srgbClr val="1E1E1E"/>
              </a:buClr>
              <a:buSzPts val="2120"/>
              <a:buFont typeface="Arial"/>
              <a:buChar char="•"/>
            </a:pPr>
            <a:r>
              <a:rPr lang="en-US" sz="2700" b="0" i="0" u="none" strike="noStrike" cap="none" dirty="0">
                <a:solidFill>
                  <a:srgbClr val="1E1E1E"/>
                </a:solidFill>
                <a:ea typeface="Arial"/>
                <a:cs typeface="Arial"/>
                <a:sym typeface="Arial"/>
              </a:rPr>
              <a:t>Constant monitoring and recording of the amount of food delivered from the kitchen and returned after serving allows to see possible improvements of each dish.</a:t>
            </a:r>
            <a:endParaRPr sz="1300" b="0" i="0" u="none" strike="noStrike" cap="none" dirty="0">
              <a:solidFill>
                <a:srgbClr val="1E1E1E"/>
              </a:solidFill>
              <a:ea typeface="Arial"/>
              <a:cs typeface="Arial"/>
              <a:sym typeface="Arial"/>
            </a:endParaRPr>
          </a:p>
          <a:p>
            <a:pPr marL="0" marR="0" lvl="0" indent="0" algn="l" rtl="0">
              <a:lnSpc>
                <a:spcPct val="90000"/>
              </a:lnSpc>
              <a:spcBef>
                <a:spcPts val="0"/>
              </a:spcBef>
              <a:spcAft>
                <a:spcPts val="0"/>
              </a:spcAft>
              <a:buClr>
                <a:srgbClr val="000000"/>
              </a:buClr>
              <a:buSzPts val="2800"/>
              <a:buFont typeface="Arial"/>
              <a:buNone/>
            </a:pPr>
            <a:endParaRPr sz="2700" b="0" i="0" u="none" strike="noStrike" cap="none" dirty="0">
              <a:solidFill>
                <a:srgbClr val="1E1E1E"/>
              </a:solidFill>
              <a:ea typeface="Arial"/>
              <a:cs typeface="Arial"/>
              <a:sym typeface="Arial"/>
            </a:endParaRPr>
          </a:p>
          <a:p>
            <a:pPr marL="457200" marR="0" lvl="0" indent="-450850" algn="l" rtl="0">
              <a:lnSpc>
                <a:spcPct val="90000"/>
              </a:lnSpc>
              <a:spcBef>
                <a:spcPts val="0"/>
              </a:spcBef>
              <a:spcAft>
                <a:spcPts val="0"/>
              </a:spcAft>
              <a:buClr>
                <a:srgbClr val="1E1E1E"/>
              </a:buClr>
              <a:buSzPts val="2120"/>
              <a:buFont typeface="Arial"/>
              <a:buChar char="•"/>
            </a:pPr>
            <a:r>
              <a:rPr lang="en-US" sz="2700" b="0" i="0" u="none" strike="noStrike" cap="none" dirty="0">
                <a:solidFill>
                  <a:srgbClr val="1E1E1E"/>
                </a:solidFill>
                <a:ea typeface="Arial"/>
                <a:cs typeface="Arial"/>
                <a:sym typeface="Arial"/>
              </a:rPr>
              <a:t>Purposive cooperation of the operation-kitchen service staff can help to the reduce post-service waste significantly.</a:t>
            </a:r>
            <a:endParaRPr sz="1300" b="0" i="0" u="none" strike="noStrike" cap="none" dirty="0">
              <a:solidFill>
                <a:srgbClr val="1E1E1E"/>
              </a:solidFill>
              <a:ea typeface="Arial"/>
              <a:cs typeface="Arial"/>
              <a:sym typeface="Arial"/>
            </a:endParaRPr>
          </a:p>
          <a:p>
            <a:pPr marL="0" marR="0" lvl="0" indent="0" algn="l" rtl="0">
              <a:lnSpc>
                <a:spcPct val="90000"/>
              </a:lnSpc>
              <a:spcBef>
                <a:spcPts val="0"/>
              </a:spcBef>
              <a:spcAft>
                <a:spcPts val="0"/>
              </a:spcAft>
              <a:buClr>
                <a:srgbClr val="000000"/>
              </a:buClr>
              <a:buSzPts val="2800"/>
              <a:buFont typeface="Arial"/>
              <a:buNone/>
            </a:pPr>
            <a:endParaRPr sz="2700" b="0" i="0" u="none" strike="noStrike" cap="none" dirty="0">
              <a:solidFill>
                <a:srgbClr val="1E1E1E"/>
              </a:solidFill>
              <a:ea typeface="Arial"/>
              <a:cs typeface="Arial"/>
              <a:sym typeface="Arial"/>
            </a:endParaRPr>
          </a:p>
          <a:p>
            <a:pPr marL="457200" marR="0" lvl="0" indent="-450850" algn="l" rtl="0">
              <a:lnSpc>
                <a:spcPct val="90000"/>
              </a:lnSpc>
              <a:spcBef>
                <a:spcPts val="0"/>
              </a:spcBef>
              <a:spcAft>
                <a:spcPts val="0"/>
              </a:spcAft>
              <a:buClr>
                <a:srgbClr val="1E1E1E"/>
              </a:buClr>
              <a:buSzPts val="2120"/>
              <a:buFont typeface="Arial"/>
              <a:buChar char="•"/>
            </a:pPr>
            <a:r>
              <a:rPr lang="en-US" sz="2700" b="0" i="0" u="none" strike="noStrike" cap="none" dirty="0">
                <a:solidFill>
                  <a:srgbClr val="1E1E1E"/>
                </a:solidFill>
                <a:ea typeface="Arial"/>
                <a:cs typeface="Arial"/>
                <a:sym typeface="Arial"/>
              </a:rPr>
              <a:t>Food waste cannot be completely avoidable  but the hospitality sector can make sure that food waste is purposefully used.</a:t>
            </a:r>
            <a:endParaRPr sz="1300" b="0" i="0" u="none" strike="noStrike" cap="none" dirty="0">
              <a:solidFill>
                <a:srgbClr val="1E1E1E"/>
              </a:solidFill>
              <a:ea typeface="Arial"/>
              <a:cs typeface="Arial"/>
              <a:sym typeface="Arial"/>
            </a:endParaRPr>
          </a:p>
        </p:txBody>
      </p:sp>
    </p:spTree>
    <p:extLst>
      <p:ext uri="{BB962C8B-B14F-4D97-AF65-F5344CB8AC3E}">
        <p14:creationId xmlns:p14="http://schemas.microsoft.com/office/powerpoint/2010/main" val="35174769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Google Shape;99;p7" descr="A group of people eating food&#10;&#10;Description automatically generated with low confidence"/>
          <p:cNvPicPr preferRelativeResize="0"/>
          <p:nvPr/>
        </p:nvPicPr>
        <p:blipFill rotWithShape="1">
          <a:blip r:embed="rId3">
            <a:alphaModFix amt="50000"/>
          </a:blip>
          <a:srcRect/>
          <a:stretch/>
        </p:blipFill>
        <p:spPr>
          <a:xfrm>
            <a:off x="0" y="0"/>
            <a:ext cx="12192000" cy="6858000"/>
          </a:xfrm>
          <a:prstGeom prst="rect">
            <a:avLst/>
          </a:prstGeom>
          <a:noFill/>
          <a:ln>
            <a:noFill/>
          </a:ln>
        </p:spPr>
      </p:pic>
      <p:sp>
        <p:nvSpPr>
          <p:cNvPr id="101" name="Google Shape;101;p7"/>
          <p:cNvSpPr txBox="1"/>
          <p:nvPr/>
        </p:nvSpPr>
        <p:spPr>
          <a:xfrm>
            <a:off x="561709" y="-33253"/>
            <a:ext cx="8434500" cy="1362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800" i="0" u="none" strike="noStrike" cap="none" dirty="0">
                <a:solidFill>
                  <a:schemeClr val="dk1"/>
                </a:solidFill>
                <a:latin typeface="+mj-lt"/>
                <a:ea typeface="Arial"/>
                <a:cs typeface="Arial"/>
                <a:sym typeface="Arial"/>
              </a:rPr>
              <a:t>4.4 Unit Contents</a:t>
            </a:r>
            <a:endParaRPr sz="1400" i="0" u="none" strike="noStrike" cap="none" dirty="0">
              <a:solidFill>
                <a:srgbClr val="000000"/>
              </a:solidFill>
              <a:latin typeface="+mj-lt"/>
              <a:ea typeface="Arial"/>
              <a:cs typeface="Arial"/>
              <a:sym typeface="Arial"/>
            </a:endParaRPr>
          </a:p>
        </p:txBody>
      </p:sp>
      <p:sp>
        <p:nvSpPr>
          <p:cNvPr id="102" name="Google Shape;102;p7"/>
          <p:cNvSpPr/>
          <p:nvPr/>
        </p:nvSpPr>
        <p:spPr>
          <a:xfrm>
            <a:off x="561709" y="1583026"/>
            <a:ext cx="10480616" cy="4306500"/>
          </a:xfrm>
          <a:prstGeom prst="roundRect">
            <a:avLst>
              <a:gd name="adj" fmla="val 16667"/>
            </a:avLst>
          </a:prstGeom>
          <a:solidFill>
            <a:schemeClr val="accent1">
              <a:alpha val="80000"/>
            </a:schemeClr>
          </a:solidFill>
          <a:ln w="12700" cap="flat" cmpd="sng">
            <a:solidFill>
              <a:srgbClr val="809C4E"/>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19050" algn="l" rtl="0">
              <a:lnSpc>
                <a:spcPct val="100000"/>
              </a:lnSpc>
              <a:spcBef>
                <a:spcPts val="0"/>
              </a:spcBef>
              <a:spcAft>
                <a:spcPts val="0"/>
              </a:spcAft>
              <a:buClr>
                <a:schemeClr val="dk1"/>
              </a:buClr>
              <a:buSzPts val="4800"/>
              <a:buFont typeface="Arial"/>
              <a:buNone/>
            </a:pPr>
            <a:endParaRPr sz="3200" b="1" i="0" u="none" strike="noStrike" cap="none" dirty="0">
              <a:solidFill>
                <a:schemeClr val="bg1"/>
              </a:solidFill>
              <a:ea typeface="Arial"/>
              <a:cs typeface="Arial"/>
              <a:sym typeface="Arial"/>
            </a:endParaRPr>
          </a:p>
          <a:p>
            <a:pPr marL="285750" marR="0" lvl="0" indent="19050" algn="l" rtl="0">
              <a:lnSpc>
                <a:spcPct val="100000"/>
              </a:lnSpc>
              <a:spcBef>
                <a:spcPts val="0"/>
              </a:spcBef>
              <a:spcAft>
                <a:spcPts val="0"/>
              </a:spcAft>
              <a:buClr>
                <a:schemeClr val="dk1"/>
              </a:buClr>
              <a:buSzPts val="4800"/>
              <a:buFont typeface="Arial"/>
              <a:buNone/>
            </a:pPr>
            <a:endParaRPr sz="3200" b="1" i="0" u="none" strike="noStrike" cap="none" dirty="0">
              <a:solidFill>
                <a:schemeClr val="bg1"/>
              </a:solidFill>
              <a:ea typeface="Arial"/>
              <a:cs typeface="Arial"/>
              <a:sym typeface="Arial"/>
            </a:endParaRPr>
          </a:p>
          <a:p>
            <a:pPr marL="285750" marR="0" lvl="0" indent="19050" algn="l" rtl="0">
              <a:lnSpc>
                <a:spcPct val="100000"/>
              </a:lnSpc>
              <a:spcBef>
                <a:spcPts val="0"/>
              </a:spcBef>
              <a:spcAft>
                <a:spcPts val="0"/>
              </a:spcAft>
              <a:buClr>
                <a:schemeClr val="dk1"/>
              </a:buClr>
              <a:buSzPts val="4800"/>
              <a:buFont typeface="Arial"/>
              <a:buNone/>
            </a:pPr>
            <a:endParaRPr sz="3200" b="1" i="0" u="none" strike="noStrike" cap="none" dirty="0">
              <a:solidFill>
                <a:schemeClr val="bg1"/>
              </a:solidFill>
              <a:ea typeface="Arial"/>
              <a:cs typeface="Arial"/>
              <a:sym typeface="Arial"/>
            </a:endParaRPr>
          </a:p>
          <a:p>
            <a:pPr marL="285750" marR="0" lvl="0" indent="19050" algn="l" rtl="0">
              <a:lnSpc>
                <a:spcPct val="100000"/>
              </a:lnSpc>
              <a:spcBef>
                <a:spcPts val="0"/>
              </a:spcBef>
              <a:spcAft>
                <a:spcPts val="0"/>
              </a:spcAft>
              <a:buClr>
                <a:schemeClr val="dk1"/>
              </a:buClr>
              <a:buSzPts val="4800"/>
              <a:buFont typeface="Arial"/>
              <a:buNone/>
            </a:pPr>
            <a:endParaRPr sz="3200" b="1" i="0" u="none" strike="noStrike" cap="none" dirty="0">
              <a:solidFill>
                <a:schemeClr val="bg1"/>
              </a:solidFill>
              <a:ea typeface="Arial"/>
              <a:cs typeface="Arial"/>
              <a:sym typeface="Arial"/>
            </a:endParaRPr>
          </a:p>
          <a:p>
            <a:pPr marL="285750" marR="0" lvl="0" indent="19050" algn="l" rtl="0">
              <a:lnSpc>
                <a:spcPct val="100000"/>
              </a:lnSpc>
              <a:spcBef>
                <a:spcPts val="0"/>
              </a:spcBef>
              <a:spcAft>
                <a:spcPts val="0"/>
              </a:spcAft>
              <a:buClr>
                <a:schemeClr val="dk1"/>
              </a:buClr>
              <a:buSzPts val="4800"/>
              <a:buFont typeface="Arial"/>
              <a:buNone/>
            </a:pPr>
            <a:endParaRPr sz="3200" b="1" i="0" u="none" strike="noStrike" cap="none" dirty="0">
              <a:solidFill>
                <a:schemeClr val="bg1"/>
              </a:solidFill>
              <a:ea typeface="Arial"/>
              <a:cs typeface="Arial"/>
              <a:sym typeface="Arial"/>
            </a:endParaRPr>
          </a:p>
          <a:p>
            <a:pPr marL="457200" marR="0" lvl="0" indent="-457200" algn="l" rtl="0">
              <a:lnSpc>
                <a:spcPct val="100000"/>
              </a:lnSpc>
              <a:spcBef>
                <a:spcPts val="0"/>
              </a:spcBef>
              <a:spcAft>
                <a:spcPts val="0"/>
              </a:spcAft>
              <a:buClr>
                <a:srgbClr val="000000"/>
              </a:buClr>
              <a:buSzPts val="3200"/>
              <a:buFont typeface="Arial"/>
              <a:buChar char="•"/>
            </a:pPr>
            <a:r>
              <a:rPr lang="en-US" sz="3200" b="1" i="0" u="none" strike="noStrike" cap="none" dirty="0">
                <a:solidFill>
                  <a:schemeClr val="bg1"/>
                </a:solidFill>
                <a:ea typeface="Arial"/>
                <a:cs typeface="Arial"/>
                <a:sym typeface="Arial"/>
              </a:rPr>
              <a:t>Interaction between service level and other levels </a:t>
            </a:r>
            <a:endParaRPr sz="3200" b="1" i="0" u="none" strike="noStrike" cap="none" dirty="0">
              <a:solidFill>
                <a:schemeClr val="bg1"/>
              </a:solidFill>
              <a:ea typeface="Arial"/>
              <a:cs typeface="Arial"/>
              <a:sym typeface="Arial"/>
            </a:endParaRPr>
          </a:p>
          <a:p>
            <a:pPr marL="457200" marR="0" lvl="0" indent="0" algn="l" rtl="0">
              <a:lnSpc>
                <a:spcPct val="100000"/>
              </a:lnSpc>
              <a:spcBef>
                <a:spcPts val="0"/>
              </a:spcBef>
              <a:spcAft>
                <a:spcPts val="0"/>
              </a:spcAft>
              <a:buClr>
                <a:srgbClr val="000000"/>
              </a:buClr>
              <a:buSzPts val="3200"/>
              <a:buFont typeface="Arial"/>
              <a:buNone/>
            </a:pPr>
            <a:endParaRPr sz="3200" b="1" i="0" u="none" strike="noStrike" cap="none" dirty="0">
              <a:solidFill>
                <a:schemeClr val="bg1"/>
              </a:solidFill>
              <a:ea typeface="Arial"/>
              <a:cs typeface="Arial"/>
              <a:sym typeface="Arial"/>
            </a:endParaRPr>
          </a:p>
          <a:p>
            <a:pPr marL="457200" marR="0" lvl="0" indent="-457200" algn="l" rtl="0">
              <a:lnSpc>
                <a:spcPct val="100000"/>
              </a:lnSpc>
              <a:spcBef>
                <a:spcPts val="0"/>
              </a:spcBef>
              <a:spcAft>
                <a:spcPts val="0"/>
              </a:spcAft>
              <a:buClr>
                <a:srgbClr val="000000"/>
              </a:buClr>
              <a:buSzPts val="3200"/>
              <a:buFont typeface="Arial"/>
              <a:buChar char="•"/>
            </a:pPr>
            <a:r>
              <a:rPr lang="en-US" sz="3200" b="1" i="0" u="none" strike="noStrike" cap="none" dirty="0">
                <a:solidFill>
                  <a:schemeClr val="bg1"/>
                </a:solidFill>
                <a:ea typeface="Arial"/>
                <a:cs typeface="Arial"/>
                <a:sym typeface="Arial"/>
              </a:rPr>
              <a:t>Engaging the service staff </a:t>
            </a:r>
            <a:endParaRPr sz="1400" b="0" i="0" u="none" strike="noStrike" cap="none" dirty="0">
              <a:solidFill>
                <a:schemeClr val="bg1"/>
              </a:solidFill>
              <a:ea typeface="Arial"/>
              <a:cs typeface="Arial"/>
              <a:sym typeface="Arial"/>
            </a:endParaRPr>
          </a:p>
          <a:p>
            <a:pPr marL="457200" marR="0" lvl="0" indent="-254000" algn="l" rtl="0">
              <a:lnSpc>
                <a:spcPct val="100000"/>
              </a:lnSpc>
              <a:spcBef>
                <a:spcPts val="0"/>
              </a:spcBef>
              <a:spcAft>
                <a:spcPts val="0"/>
              </a:spcAft>
              <a:buClr>
                <a:srgbClr val="000000"/>
              </a:buClr>
              <a:buSzPts val="3200"/>
              <a:buFont typeface="Arial"/>
              <a:buNone/>
            </a:pPr>
            <a:endParaRPr sz="3200" b="1" i="0" u="none" strike="noStrike" cap="none" dirty="0">
              <a:solidFill>
                <a:schemeClr val="bg1"/>
              </a:solidFill>
              <a:ea typeface="Arial"/>
              <a:cs typeface="Arial"/>
              <a:sym typeface="Arial"/>
            </a:endParaRPr>
          </a:p>
          <a:p>
            <a:pPr marL="457200" marR="0" lvl="0" indent="-457200" algn="l" rtl="0">
              <a:lnSpc>
                <a:spcPct val="100000"/>
              </a:lnSpc>
              <a:spcBef>
                <a:spcPts val="0"/>
              </a:spcBef>
              <a:spcAft>
                <a:spcPts val="0"/>
              </a:spcAft>
              <a:buClr>
                <a:srgbClr val="000000"/>
              </a:buClr>
              <a:buSzPts val="3200"/>
              <a:buFont typeface="Arial"/>
              <a:buChar char="•"/>
            </a:pPr>
            <a:r>
              <a:rPr lang="en-US" sz="3200" b="1" i="0" u="none" strike="noStrike" cap="none" dirty="0">
                <a:solidFill>
                  <a:schemeClr val="bg1"/>
                </a:solidFill>
                <a:ea typeface="Arial"/>
                <a:cs typeface="Arial"/>
                <a:sym typeface="Arial"/>
              </a:rPr>
              <a:t>Engaging the customer </a:t>
            </a:r>
            <a:endParaRPr sz="1400" b="0" i="0" u="none" strike="noStrike" cap="none" dirty="0">
              <a:solidFill>
                <a:schemeClr val="bg1"/>
              </a:solidFill>
              <a:ea typeface="Arial"/>
              <a:cs typeface="Arial"/>
              <a:sym typeface="Arial"/>
            </a:endParaRPr>
          </a:p>
          <a:p>
            <a:pPr marL="457200" marR="0" lvl="0" indent="-254000" algn="l" rtl="0">
              <a:lnSpc>
                <a:spcPct val="100000"/>
              </a:lnSpc>
              <a:spcBef>
                <a:spcPts val="0"/>
              </a:spcBef>
              <a:spcAft>
                <a:spcPts val="0"/>
              </a:spcAft>
              <a:buClr>
                <a:srgbClr val="000000"/>
              </a:buClr>
              <a:buSzPts val="3200"/>
              <a:buFont typeface="Arial"/>
              <a:buNone/>
            </a:pPr>
            <a:endParaRPr sz="3200" b="0" i="0" u="none" strike="noStrike" cap="none" dirty="0">
              <a:solidFill>
                <a:schemeClr val="bg1"/>
              </a:solidFill>
              <a:ea typeface="Arial"/>
              <a:cs typeface="Arial"/>
              <a:sym typeface="Arial"/>
            </a:endParaRPr>
          </a:p>
          <a:p>
            <a:pPr marL="457200" marR="0" lvl="0" indent="-254000" algn="l" rtl="0">
              <a:lnSpc>
                <a:spcPct val="100000"/>
              </a:lnSpc>
              <a:spcBef>
                <a:spcPts val="0"/>
              </a:spcBef>
              <a:spcAft>
                <a:spcPts val="0"/>
              </a:spcAft>
              <a:buClr>
                <a:srgbClr val="000000"/>
              </a:buClr>
              <a:buSzPts val="3200"/>
              <a:buFont typeface="Arial"/>
              <a:buNone/>
            </a:pPr>
            <a:endParaRPr sz="3200" b="0" i="0" u="none" strike="noStrike" cap="none" dirty="0">
              <a:solidFill>
                <a:schemeClr val="bg1"/>
              </a:solidFil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chemeClr val="bg1"/>
              </a:solidFill>
              <a:ea typeface="Arial"/>
              <a:cs typeface="Arial"/>
              <a:sym typeface="Arial"/>
            </a:endParaRPr>
          </a:p>
          <a:p>
            <a:pPr marL="0" marR="0" lvl="0" indent="0" algn="l" rtl="0">
              <a:lnSpc>
                <a:spcPct val="100000"/>
              </a:lnSpc>
              <a:spcBef>
                <a:spcPts val="0"/>
              </a:spcBef>
              <a:spcAft>
                <a:spcPts val="0"/>
              </a:spcAft>
              <a:buClr>
                <a:srgbClr val="000000"/>
              </a:buClr>
              <a:buSzPts val="4800"/>
              <a:buFont typeface="Arial"/>
              <a:buNone/>
            </a:pPr>
            <a:endParaRPr sz="4800" b="1" i="0" u="none" strike="noStrike" cap="none" dirty="0">
              <a:solidFill>
                <a:schemeClr val="bg1"/>
              </a:solidFill>
              <a:ea typeface="Arial"/>
              <a:cs typeface="Arial"/>
              <a:sym typeface="Arial"/>
            </a:endParaRPr>
          </a:p>
          <a:p>
            <a:pPr marL="0" marR="0" lvl="0" indent="0" algn="ctr" rtl="0">
              <a:lnSpc>
                <a:spcPct val="100000"/>
              </a:lnSpc>
              <a:spcBef>
                <a:spcPts val="0"/>
              </a:spcBef>
              <a:spcAft>
                <a:spcPts val="0"/>
              </a:spcAft>
              <a:buClr>
                <a:srgbClr val="000000"/>
              </a:buClr>
              <a:buSzPts val="4800"/>
              <a:buFont typeface="Arial"/>
              <a:buNone/>
            </a:pPr>
            <a:endParaRPr sz="4800" b="0" i="0" u="none" strike="noStrike" cap="none" dirty="0">
              <a:solidFill>
                <a:schemeClr val="bg1"/>
              </a:solidFill>
              <a:ea typeface="Arial"/>
              <a:cs typeface="Arial"/>
              <a:sym typeface="Arial"/>
            </a:endParaRPr>
          </a:p>
        </p:txBody>
      </p:sp>
    </p:spTree>
    <p:extLst>
      <p:ext uri="{BB962C8B-B14F-4D97-AF65-F5344CB8AC3E}">
        <p14:creationId xmlns:p14="http://schemas.microsoft.com/office/powerpoint/2010/main" val="31899821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9" name="Google Shape;109;p9"/>
          <p:cNvSpPr txBox="1"/>
          <p:nvPr/>
        </p:nvSpPr>
        <p:spPr>
          <a:xfrm>
            <a:off x="247407" y="0"/>
            <a:ext cx="9538033"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dirty="0">
                <a:solidFill>
                  <a:schemeClr val="dk1"/>
                </a:solidFill>
                <a:latin typeface="+mj-lt"/>
                <a:ea typeface="Arial"/>
                <a:cs typeface="Arial"/>
                <a:sym typeface="Arial"/>
              </a:rPr>
              <a:t>4.4 Introduction</a:t>
            </a:r>
            <a:endParaRPr sz="4400" i="0" u="none" strike="noStrike" cap="none" dirty="0">
              <a:solidFill>
                <a:schemeClr val="dk1"/>
              </a:solidFill>
              <a:latin typeface="+mj-lt"/>
              <a:ea typeface="Arial"/>
              <a:cs typeface="Arial"/>
              <a:sym typeface="Arial"/>
            </a:endParaRPr>
          </a:p>
        </p:txBody>
      </p:sp>
      <p:sp>
        <p:nvSpPr>
          <p:cNvPr id="112" name="Google Shape;112;p9"/>
          <p:cNvSpPr txBox="1"/>
          <p:nvPr/>
        </p:nvSpPr>
        <p:spPr>
          <a:xfrm>
            <a:off x="302173" y="1490023"/>
            <a:ext cx="7013901" cy="3877954"/>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262626"/>
                </a:solidFill>
                <a:ea typeface="Arial"/>
                <a:cs typeface="Arial"/>
                <a:sym typeface="Arial"/>
              </a:rPr>
              <a:t>More than 30% of all restaurant food waste comes from the customers dinner plate. To tackle this, it is essential that we involve the customer in waste reduction process. </a:t>
            </a: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262626"/>
                </a:solidFill>
                <a:ea typeface="Arial"/>
                <a:cs typeface="Arial"/>
                <a:sym typeface="Arial"/>
              </a:rPr>
              <a:t>The service level of the restaurant is the level that directly interacts with the customer. Therefore, it is important the service staff know the role they play, how to interact with the customer and solutions they can offer to the customer to reduce food waste. </a:t>
            </a: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262626"/>
                </a:solidFill>
                <a:ea typeface="Arial"/>
                <a:cs typeface="Arial"/>
                <a:sym typeface="Arial"/>
              </a:rPr>
              <a:t>Additionally, the service level is key to providing feedback and support to the kitchen and operational levels.</a:t>
            </a:r>
            <a:endParaRPr sz="2000" b="0" i="0" u="none" strike="noStrike" cap="none" dirty="0">
              <a:solidFill>
                <a:srgbClr val="262626"/>
              </a:solidFill>
              <a:ea typeface="Arial"/>
              <a:cs typeface="Arial"/>
              <a:sym typeface="Arial"/>
            </a:endParaRPr>
          </a:p>
        </p:txBody>
      </p:sp>
      <p:pic>
        <p:nvPicPr>
          <p:cNvPr id="113" name="Google Shape;113;p9"/>
          <p:cNvPicPr preferRelativeResize="0"/>
          <p:nvPr/>
        </p:nvPicPr>
        <p:blipFill rotWithShape="1">
          <a:blip r:embed="rId3">
            <a:alphaModFix/>
          </a:blip>
          <a:srcRect/>
          <a:stretch/>
        </p:blipFill>
        <p:spPr>
          <a:xfrm>
            <a:off x="7681053" y="1806096"/>
            <a:ext cx="4208774" cy="2807208"/>
          </a:xfrm>
          <a:prstGeom prst="rect">
            <a:avLst/>
          </a:prstGeom>
          <a:noFill/>
          <a:ln>
            <a:noFill/>
          </a:ln>
        </p:spPr>
      </p:pic>
    </p:spTree>
    <p:extLst>
      <p:ext uri="{BB962C8B-B14F-4D97-AF65-F5344CB8AC3E}">
        <p14:creationId xmlns:p14="http://schemas.microsoft.com/office/powerpoint/2010/main" val="25427435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9" name="Google Shape;119;p11"/>
          <p:cNvSpPr txBox="1"/>
          <p:nvPr/>
        </p:nvSpPr>
        <p:spPr>
          <a:xfrm>
            <a:off x="172994" y="133407"/>
            <a:ext cx="10970025" cy="1362900"/>
          </a:xfrm>
          <a:prstGeom prst="rect">
            <a:avLst/>
          </a:prstGeom>
          <a:noFill/>
          <a:ln>
            <a:noFill/>
          </a:ln>
        </p:spPr>
        <p:txBody>
          <a:bodyPr spcFirstLastPara="1" wrap="square" lIns="91425" tIns="45700" rIns="91425" bIns="45700" anchor="ctr" anchorCtr="0">
            <a:noAutofit/>
          </a:bodyPr>
          <a:lstStyle/>
          <a:p>
            <a:pPr marL="0" marR="0" lvl="0" indent="0" rtl="0">
              <a:lnSpc>
                <a:spcPct val="90000"/>
              </a:lnSpc>
              <a:spcBef>
                <a:spcPts val="0"/>
              </a:spcBef>
              <a:spcAft>
                <a:spcPts val="0"/>
              </a:spcAft>
              <a:buClr>
                <a:schemeClr val="dk1"/>
              </a:buClr>
              <a:buSzPts val="5189"/>
              <a:buFont typeface="Arial"/>
              <a:buNone/>
            </a:pPr>
            <a:r>
              <a:rPr lang="en-US" sz="4400" i="0" u="none" strike="noStrike" cap="none" dirty="0">
                <a:solidFill>
                  <a:schemeClr val="dk1"/>
                </a:solidFill>
                <a:latin typeface="+mj-lt"/>
                <a:ea typeface="Arial"/>
                <a:cs typeface="Arial"/>
                <a:sym typeface="Arial"/>
              </a:rPr>
              <a:t>Restaurant food waste management at the service level</a:t>
            </a:r>
            <a:endParaRPr sz="4400" i="0" u="none" strike="noStrike" cap="none" dirty="0">
              <a:solidFill>
                <a:schemeClr val="dk1"/>
              </a:solidFill>
              <a:latin typeface="+mj-lt"/>
              <a:ea typeface="Arial"/>
              <a:cs typeface="Arial"/>
              <a:sym typeface="Arial"/>
            </a:endParaRPr>
          </a:p>
        </p:txBody>
      </p:sp>
      <p:grpSp>
        <p:nvGrpSpPr>
          <p:cNvPr id="120" name="Google Shape;120;p11"/>
          <p:cNvGrpSpPr/>
          <p:nvPr/>
        </p:nvGrpSpPr>
        <p:grpSpPr>
          <a:xfrm>
            <a:off x="3319963" y="1760241"/>
            <a:ext cx="5552074" cy="3966398"/>
            <a:chOff x="2498479" y="2763"/>
            <a:chExt cx="4610591" cy="3966398"/>
          </a:xfrm>
        </p:grpSpPr>
        <p:sp>
          <p:nvSpPr>
            <p:cNvPr id="121" name="Google Shape;121;p11"/>
            <p:cNvSpPr/>
            <p:nvPr/>
          </p:nvSpPr>
          <p:spPr>
            <a:xfrm>
              <a:off x="2498479" y="2763"/>
              <a:ext cx="4610591" cy="835031"/>
            </a:xfrm>
            <a:prstGeom prst="roundRect">
              <a:avLst>
                <a:gd name="adj" fmla="val 10000"/>
              </a:avLst>
            </a:prstGeom>
            <a:solidFill>
              <a:srgbClr val="AFD56B"/>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11"/>
            <p:cNvSpPr txBox="1"/>
            <p:nvPr/>
          </p:nvSpPr>
          <p:spPr>
            <a:xfrm>
              <a:off x="2522936" y="27220"/>
              <a:ext cx="4561677" cy="786117"/>
            </a:xfrm>
            <a:prstGeom prst="rect">
              <a:avLst/>
            </a:prstGeom>
            <a:noFill/>
            <a:ln>
              <a:noFill/>
            </a:ln>
          </p:spPr>
          <p:txBody>
            <a:bodyPr spcFirstLastPara="1" wrap="square" lIns="95250" tIns="63500" rIns="95250" bIns="63500" anchor="ctr" anchorCtr="0">
              <a:noAutofit/>
            </a:bodyPr>
            <a:lstStyle/>
            <a:p>
              <a:pPr marL="0" marR="0" lvl="0" indent="0" algn="ctr" rtl="0">
                <a:lnSpc>
                  <a:spcPct val="90000"/>
                </a:lnSpc>
                <a:spcBef>
                  <a:spcPts val="0"/>
                </a:spcBef>
                <a:spcAft>
                  <a:spcPts val="0"/>
                </a:spcAft>
                <a:buClr>
                  <a:srgbClr val="000000"/>
                </a:buClr>
                <a:buSzPts val="5000"/>
                <a:buFont typeface="Arial"/>
                <a:buNone/>
              </a:pPr>
              <a:r>
                <a:rPr lang="en-US" sz="2900" b="1" i="0" u="none" strike="noStrike" cap="none" dirty="0">
                  <a:solidFill>
                    <a:schemeClr val="dk1"/>
                  </a:solidFill>
                  <a:latin typeface="Arial"/>
                  <a:ea typeface="Arial"/>
                  <a:cs typeface="Arial"/>
                  <a:sym typeface="Arial"/>
                </a:rPr>
                <a:t>Service Level </a:t>
              </a:r>
              <a:endParaRPr sz="100" b="1" i="0" u="none" strike="noStrike" cap="none" dirty="0">
                <a:solidFill>
                  <a:srgbClr val="000000"/>
                </a:solidFill>
                <a:latin typeface="Arial"/>
                <a:ea typeface="Arial"/>
                <a:cs typeface="Arial"/>
                <a:sym typeface="Arial"/>
              </a:endParaRPr>
            </a:p>
          </p:txBody>
        </p:sp>
        <p:sp>
          <p:nvSpPr>
            <p:cNvPr id="123" name="Google Shape;123;p11"/>
            <p:cNvSpPr/>
            <p:nvPr/>
          </p:nvSpPr>
          <p:spPr>
            <a:xfrm>
              <a:off x="2959538" y="837794"/>
              <a:ext cx="461059" cy="626273"/>
            </a:xfrm>
            <a:custGeom>
              <a:avLst/>
              <a:gdLst/>
              <a:ahLst/>
              <a:cxnLst/>
              <a:rect l="l" t="t" r="r" b="b"/>
              <a:pathLst>
                <a:path w="120000" h="120000" extrusionOk="0">
                  <a:moveTo>
                    <a:pt x="0" y="0"/>
                  </a:moveTo>
                  <a:lnTo>
                    <a:pt x="0" y="120000"/>
                  </a:lnTo>
                  <a:lnTo>
                    <a:pt x="120000" y="120000"/>
                  </a:lnTo>
                </a:path>
              </a:pathLst>
            </a:custGeom>
            <a:noFill/>
            <a:ln w="25400" cap="flat" cmpd="sng">
              <a:solidFill>
                <a:srgbClr val="8BA955"/>
              </a:solidFill>
              <a:prstDash val="solid"/>
              <a:round/>
              <a:headEnd type="none" w="sm" len="sm"/>
              <a:tailEnd type="none" w="sm" len="sm"/>
            </a:ln>
          </p:spPr>
        </p:sp>
        <p:sp>
          <p:nvSpPr>
            <p:cNvPr id="124" name="Google Shape;124;p11"/>
            <p:cNvSpPr/>
            <p:nvPr/>
          </p:nvSpPr>
          <p:spPr>
            <a:xfrm>
              <a:off x="3420597" y="1046552"/>
              <a:ext cx="3530324" cy="835031"/>
            </a:xfrm>
            <a:prstGeom prst="roundRect">
              <a:avLst>
                <a:gd name="adj" fmla="val 10000"/>
              </a:avLst>
            </a:prstGeom>
            <a:solidFill>
              <a:schemeClr val="lt1">
                <a:alpha val="88627"/>
              </a:schemeClr>
            </a:solidFill>
            <a:ln w="25400" cap="flat" cmpd="sng">
              <a:solidFill>
                <a:srgbClr val="AFD56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 name="Google Shape;125;p11"/>
            <p:cNvSpPr txBox="1"/>
            <p:nvPr/>
          </p:nvSpPr>
          <p:spPr>
            <a:xfrm>
              <a:off x="3445054" y="1071009"/>
              <a:ext cx="3481410" cy="786117"/>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rgbClr val="000000"/>
                  </a:solidFill>
                  <a:latin typeface="Arial"/>
                  <a:ea typeface="Arial"/>
                  <a:cs typeface="Arial"/>
                  <a:sym typeface="Arial"/>
                </a:rPr>
                <a:t>Providing support to the kitchen and operation levels </a:t>
              </a:r>
              <a:endParaRPr sz="1400" b="0" i="0" u="none" strike="noStrike" cap="none">
                <a:solidFill>
                  <a:srgbClr val="000000"/>
                </a:solidFill>
                <a:latin typeface="Arial"/>
                <a:ea typeface="Arial"/>
                <a:cs typeface="Arial"/>
                <a:sym typeface="Arial"/>
              </a:endParaRPr>
            </a:p>
          </p:txBody>
        </p:sp>
        <p:sp>
          <p:nvSpPr>
            <p:cNvPr id="126" name="Google Shape;126;p11"/>
            <p:cNvSpPr/>
            <p:nvPr/>
          </p:nvSpPr>
          <p:spPr>
            <a:xfrm>
              <a:off x="2959538" y="837794"/>
              <a:ext cx="461059" cy="1670062"/>
            </a:xfrm>
            <a:custGeom>
              <a:avLst/>
              <a:gdLst/>
              <a:ahLst/>
              <a:cxnLst/>
              <a:rect l="l" t="t" r="r" b="b"/>
              <a:pathLst>
                <a:path w="120000" h="120000" extrusionOk="0">
                  <a:moveTo>
                    <a:pt x="0" y="0"/>
                  </a:moveTo>
                  <a:lnTo>
                    <a:pt x="0" y="120000"/>
                  </a:lnTo>
                  <a:lnTo>
                    <a:pt x="120000" y="120000"/>
                  </a:lnTo>
                </a:path>
              </a:pathLst>
            </a:custGeom>
            <a:noFill/>
            <a:ln w="25400" cap="flat" cmpd="sng">
              <a:solidFill>
                <a:srgbClr val="8BA955"/>
              </a:solidFill>
              <a:prstDash val="solid"/>
              <a:round/>
              <a:headEnd type="none" w="sm" len="sm"/>
              <a:tailEnd type="none" w="sm" len="sm"/>
            </a:ln>
          </p:spPr>
        </p:sp>
        <p:sp>
          <p:nvSpPr>
            <p:cNvPr id="127" name="Google Shape;127;p11"/>
            <p:cNvSpPr/>
            <p:nvPr/>
          </p:nvSpPr>
          <p:spPr>
            <a:xfrm>
              <a:off x="3420597" y="2090341"/>
              <a:ext cx="3570393" cy="835031"/>
            </a:xfrm>
            <a:prstGeom prst="roundRect">
              <a:avLst>
                <a:gd name="adj" fmla="val 10000"/>
              </a:avLst>
            </a:prstGeom>
            <a:solidFill>
              <a:schemeClr val="lt1">
                <a:alpha val="88627"/>
              </a:schemeClr>
            </a:solidFill>
            <a:ln w="25400" cap="flat" cmpd="sng">
              <a:solidFill>
                <a:srgbClr val="AFD56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p11"/>
            <p:cNvSpPr txBox="1"/>
            <p:nvPr/>
          </p:nvSpPr>
          <p:spPr>
            <a:xfrm>
              <a:off x="3445054" y="2114798"/>
              <a:ext cx="3521479" cy="786117"/>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rgbClr val="000000"/>
                  </a:solidFill>
                  <a:latin typeface="Arial"/>
                  <a:ea typeface="Arial"/>
                  <a:cs typeface="Arial"/>
                  <a:sym typeface="Arial"/>
                </a:rPr>
                <a:t>Managing customers expectations and questions </a:t>
              </a:r>
              <a:endParaRPr sz="1400" b="0" i="0" u="none" strike="noStrike" cap="none">
                <a:solidFill>
                  <a:srgbClr val="000000"/>
                </a:solidFill>
                <a:latin typeface="Arial"/>
                <a:ea typeface="Arial"/>
                <a:cs typeface="Arial"/>
                <a:sym typeface="Arial"/>
              </a:endParaRPr>
            </a:p>
          </p:txBody>
        </p:sp>
        <p:sp>
          <p:nvSpPr>
            <p:cNvPr id="129" name="Google Shape;129;p11"/>
            <p:cNvSpPr/>
            <p:nvPr/>
          </p:nvSpPr>
          <p:spPr>
            <a:xfrm>
              <a:off x="2959538" y="837794"/>
              <a:ext cx="461059" cy="2713851"/>
            </a:xfrm>
            <a:custGeom>
              <a:avLst/>
              <a:gdLst/>
              <a:ahLst/>
              <a:cxnLst/>
              <a:rect l="l" t="t" r="r" b="b"/>
              <a:pathLst>
                <a:path w="120000" h="120000" extrusionOk="0">
                  <a:moveTo>
                    <a:pt x="0" y="0"/>
                  </a:moveTo>
                  <a:lnTo>
                    <a:pt x="0" y="120000"/>
                  </a:lnTo>
                  <a:lnTo>
                    <a:pt x="120000" y="120000"/>
                  </a:lnTo>
                </a:path>
              </a:pathLst>
            </a:custGeom>
            <a:noFill/>
            <a:ln w="25400" cap="flat" cmpd="sng">
              <a:solidFill>
                <a:srgbClr val="8BA955"/>
              </a:solidFill>
              <a:prstDash val="solid"/>
              <a:round/>
              <a:headEnd type="none" w="sm" len="sm"/>
              <a:tailEnd type="none" w="sm" len="sm"/>
            </a:ln>
          </p:spPr>
        </p:sp>
        <p:sp>
          <p:nvSpPr>
            <p:cNvPr id="130" name="Google Shape;130;p11"/>
            <p:cNvSpPr/>
            <p:nvPr/>
          </p:nvSpPr>
          <p:spPr>
            <a:xfrm>
              <a:off x="3420597" y="3134130"/>
              <a:ext cx="3532569" cy="835031"/>
            </a:xfrm>
            <a:prstGeom prst="roundRect">
              <a:avLst>
                <a:gd name="adj" fmla="val 10000"/>
              </a:avLst>
            </a:prstGeom>
            <a:solidFill>
              <a:schemeClr val="lt1">
                <a:alpha val="88627"/>
              </a:schemeClr>
            </a:solidFill>
            <a:ln w="25400" cap="flat" cmpd="sng">
              <a:solidFill>
                <a:srgbClr val="AFD56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 name="Google Shape;131;p11"/>
            <p:cNvSpPr txBox="1"/>
            <p:nvPr/>
          </p:nvSpPr>
          <p:spPr>
            <a:xfrm>
              <a:off x="3445054" y="3158587"/>
              <a:ext cx="3483655" cy="786117"/>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100" b="0" i="0" u="none" strike="noStrike" cap="none">
                  <a:solidFill>
                    <a:srgbClr val="000000"/>
                  </a:solidFill>
                  <a:latin typeface="Arial"/>
                  <a:ea typeface="Arial"/>
                  <a:cs typeface="Arial"/>
                  <a:sym typeface="Arial"/>
                </a:rPr>
                <a:t>Communicating and engaging with the customer</a:t>
              </a:r>
              <a:endParaRPr sz="14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29442049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5"/>
          <p:cNvSpPr/>
          <p:nvPr/>
        </p:nvSpPr>
        <p:spPr>
          <a:xfrm>
            <a:off x="4941023" y="1376162"/>
            <a:ext cx="2490455" cy="2432483"/>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54" name="Google Shape;154;p25"/>
          <p:cNvSpPr/>
          <p:nvPr/>
        </p:nvSpPr>
        <p:spPr>
          <a:xfrm>
            <a:off x="8832552" y="4016108"/>
            <a:ext cx="1984982" cy="1984982"/>
          </a:xfrm>
          <a:prstGeom prst="ellipse">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55" name="Google Shape;155;p25"/>
          <p:cNvSpPr/>
          <p:nvPr/>
        </p:nvSpPr>
        <p:spPr>
          <a:xfrm>
            <a:off x="1394928" y="4016108"/>
            <a:ext cx="1984982" cy="1984982"/>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56" name="Google Shape;156;p25"/>
          <p:cNvSpPr/>
          <p:nvPr/>
        </p:nvSpPr>
        <p:spPr>
          <a:xfrm rot="-1801808">
            <a:off x="3250072" y="3433148"/>
            <a:ext cx="1995932" cy="967040"/>
          </a:xfrm>
          <a:prstGeom prst="leftRightArrow">
            <a:avLst>
              <a:gd name="adj1" fmla="val 50000"/>
              <a:gd name="adj2" fmla="val 50000"/>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57" name="Google Shape;157;p25"/>
          <p:cNvSpPr/>
          <p:nvPr/>
        </p:nvSpPr>
        <p:spPr>
          <a:xfrm rot="1957735">
            <a:off x="6967202" y="3460408"/>
            <a:ext cx="1995934" cy="967042"/>
          </a:xfrm>
          <a:prstGeom prst="leftRightArrow">
            <a:avLst>
              <a:gd name="adj1" fmla="val 50000"/>
              <a:gd name="adj2" fmla="val 50000"/>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58" name="Google Shape;158;p25"/>
          <p:cNvSpPr txBox="1"/>
          <p:nvPr/>
        </p:nvSpPr>
        <p:spPr>
          <a:xfrm>
            <a:off x="5112804" y="2592403"/>
            <a:ext cx="2163600" cy="12006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34% of the food waste </a:t>
            </a:r>
            <a:r>
              <a:rPr lang="en-US" sz="1800" b="1" i="0" u="none" strike="noStrike" cap="none">
                <a:solidFill>
                  <a:schemeClr val="lt1"/>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comes </a:t>
            </a:r>
            <a:r>
              <a:rPr lang="en-US" sz="1800" b="1" i="0" u="none" strike="noStrike" cap="none">
                <a:solidFill>
                  <a:schemeClr val="lt1"/>
                </a:solidFill>
                <a:latin typeface="Arial"/>
                <a:ea typeface="Arial"/>
                <a:cs typeface="Arial"/>
                <a:sym typeface="Arial"/>
              </a:rPr>
              <a:t>from the plate waste</a:t>
            </a:r>
            <a:endParaRPr sz="1800" b="1" i="0" u="none" strike="noStrike" cap="none">
              <a:solidFill>
                <a:schemeClr val="lt1"/>
              </a:solidFill>
              <a:latin typeface="Arial"/>
              <a:ea typeface="Arial"/>
              <a:cs typeface="Arial"/>
              <a:sym typeface="Arial"/>
            </a:endParaRPr>
          </a:p>
        </p:txBody>
      </p:sp>
      <p:sp>
        <p:nvSpPr>
          <p:cNvPr id="159" name="Google Shape;159;p25"/>
          <p:cNvSpPr txBox="1"/>
          <p:nvPr/>
        </p:nvSpPr>
        <p:spPr>
          <a:xfrm>
            <a:off x="1636705" y="5192227"/>
            <a:ext cx="1501429" cy="64629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Engage the clients</a:t>
            </a:r>
            <a:endParaRPr sz="1800" b="1" i="0" u="none" strike="noStrike" cap="none">
              <a:solidFill>
                <a:schemeClr val="lt1"/>
              </a:solidFill>
              <a:latin typeface="Arial"/>
              <a:ea typeface="Arial"/>
              <a:cs typeface="Arial"/>
              <a:sym typeface="Arial"/>
            </a:endParaRPr>
          </a:p>
        </p:txBody>
      </p:sp>
      <p:sp>
        <p:nvSpPr>
          <p:cNvPr id="160" name="Google Shape;160;p25"/>
          <p:cNvSpPr txBox="1"/>
          <p:nvPr/>
        </p:nvSpPr>
        <p:spPr>
          <a:xfrm>
            <a:off x="9074329" y="5168600"/>
            <a:ext cx="1501429" cy="64629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Engage the staff</a:t>
            </a:r>
            <a:endParaRPr sz="1800" b="1" i="0" u="none" strike="noStrike" cap="none">
              <a:solidFill>
                <a:schemeClr val="lt1"/>
              </a:solidFill>
              <a:latin typeface="Arial"/>
              <a:ea typeface="Arial"/>
              <a:cs typeface="Arial"/>
              <a:sym typeface="Arial"/>
            </a:endParaRPr>
          </a:p>
        </p:txBody>
      </p:sp>
      <p:sp>
        <p:nvSpPr>
          <p:cNvPr id="161" name="Google Shape;161;p25"/>
          <p:cNvSpPr txBox="1"/>
          <p:nvPr/>
        </p:nvSpPr>
        <p:spPr>
          <a:xfrm>
            <a:off x="1219632" y="1731789"/>
            <a:ext cx="2756400" cy="1775574"/>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800"/>
              </a:spcAft>
              <a:buClr>
                <a:srgbClr val="000000"/>
              </a:buClr>
              <a:buSzPts val="2400"/>
              <a:buFont typeface="Arial"/>
              <a:buNone/>
            </a:pPr>
            <a:r>
              <a:rPr lang="en-US" sz="2400" b="0" i="0" u="none" strike="noStrike" cap="none" dirty="0">
                <a:solidFill>
                  <a:srgbClr val="000000"/>
                </a:solidFill>
                <a:ea typeface="Arial"/>
                <a:cs typeface="Arial"/>
                <a:sym typeface="Arial"/>
              </a:rPr>
              <a:t>41% of consumers blame oversized portions for leaving food</a:t>
            </a:r>
            <a:endParaRPr sz="1400" b="0" i="0" u="none" strike="noStrike" cap="none" dirty="0">
              <a:solidFill>
                <a:srgbClr val="000000"/>
              </a:solidFill>
              <a:ea typeface="Arial"/>
              <a:cs typeface="Arial"/>
              <a:sym typeface="Arial"/>
            </a:endParaRPr>
          </a:p>
        </p:txBody>
      </p:sp>
      <p:sp>
        <p:nvSpPr>
          <p:cNvPr id="162" name="Google Shape;162;p25"/>
          <p:cNvSpPr/>
          <p:nvPr/>
        </p:nvSpPr>
        <p:spPr>
          <a:xfrm>
            <a:off x="942329" y="1859612"/>
            <a:ext cx="197768" cy="130064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63" name="Google Shape;163;p25"/>
          <p:cNvSpPr txBox="1"/>
          <p:nvPr/>
        </p:nvSpPr>
        <p:spPr>
          <a:xfrm>
            <a:off x="8118681" y="1721699"/>
            <a:ext cx="2959800" cy="15696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US" sz="2400" b="0" i="0" u="none" strike="noStrike" cap="none">
                <a:solidFill>
                  <a:srgbClr val="000000"/>
                </a:solidFill>
                <a:ea typeface="Arial"/>
                <a:cs typeface="Arial"/>
                <a:sym typeface="Arial"/>
              </a:rPr>
              <a:t>The average cost of avoidable food waste to business is 0.16 EUR per meal</a:t>
            </a:r>
            <a:endParaRPr sz="2400" b="0" i="0" u="none" strike="noStrike" cap="none">
              <a:solidFill>
                <a:srgbClr val="000000"/>
              </a:solidFill>
              <a:ea typeface="Arial"/>
              <a:cs typeface="Arial"/>
              <a:sym typeface="Arial"/>
            </a:endParaRPr>
          </a:p>
        </p:txBody>
      </p:sp>
      <p:sp>
        <p:nvSpPr>
          <p:cNvPr id="164" name="Google Shape;164;p25"/>
          <p:cNvSpPr/>
          <p:nvPr/>
        </p:nvSpPr>
        <p:spPr>
          <a:xfrm>
            <a:off x="11078602" y="1859612"/>
            <a:ext cx="197768" cy="1300647"/>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65" name="Google Shape;165;p25"/>
          <p:cNvSpPr/>
          <p:nvPr/>
        </p:nvSpPr>
        <p:spPr>
          <a:xfrm>
            <a:off x="5628226" y="1557515"/>
            <a:ext cx="1116047" cy="999506"/>
          </a:xfrm>
          <a:custGeom>
            <a:avLst/>
            <a:gdLst/>
            <a:ahLst/>
            <a:cxnLst/>
            <a:rect l="l" t="t" r="r" b="b"/>
            <a:pathLst>
              <a:path w="3851322" h="3786842" extrusionOk="0">
                <a:moveTo>
                  <a:pt x="3845029" y="1629937"/>
                </a:moveTo>
                <a:lnTo>
                  <a:pt x="3851322" y="1762720"/>
                </a:lnTo>
                <a:lnTo>
                  <a:pt x="3812477" y="1776859"/>
                </a:lnTo>
                <a:lnTo>
                  <a:pt x="3444864" y="1775585"/>
                </a:lnTo>
                <a:close/>
                <a:moveTo>
                  <a:pt x="3791299" y="1322869"/>
                </a:moveTo>
                <a:cubicBezTo>
                  <a:pt x="3804294" y="1363489"/>
                  <a:pt x="3813753" y="1405089"/>
                  <a:pt x="3820726" y="1447230"/>
                </a:cubicBezTo>
                <a:lnTo>
                  <a:pt x="2923542" y="1773779"/>
                </a:lnTo>
                <a:lnTo>
                  <a:pt x="2555935" y="1772505"/>
                </a:lnTo>
                <a:close/>
                <a:moveTo>
                  <a:pt x="3686733" y="1034305"/>
                </a:moveTo>
                <a:cubicBezTo>
                  <a:pt x="3706467" y="1071934"/>
                  <a:pt x="3722972" y="1111031"/>
                  <a:pt x="3736130" y="1151397"/>
                </a:cubicBezTo>
                <a:lnTo>
                  <a:pt x="2052009" y="1764367"/>
                </a:lnTo>
                <a:lnTo>
                  <a:pt x="2052009" y="1629296"/>
                </a:lnTo>
                <a:close/>
                <a:moveTo>
                  <a:pt x="3531650" y="764128"/>
                </a:moveTo>
                <a:cubicBezTo>
                  <a:pt x="3557479" y="799119"/>
                  <a:pt x="3581112" y="835525"/>
                  <a:pt x="3601539" y="873761"/>
                </a:cubicBezTo>
                <a:lnTo>
                  <a:pt x="2052009" y="1437744"/>
                </a:lnTo>
                <a:lnTo>
                  <a:pt x="2052009" y="1302673"/>
                </a:lnTo>
                <a:close/>
                <a:moveTo>
                  <a:pt x="3320179" y="514474"/>
                </a:moveTo>
                <a:lnTo>
                  <a:pt x="3414136" y="615348"/>
                </a:lnTo>
                <a:lnTo>
                  <a:pt x="2052009" y="1111121"/>
                </a:lnTo>
                <a:lnTo>
                  <a:pt x="2052009" y="976050"/>
                </a:lnTo>
                <a:close/>
                <a:moveTo>
                  <a:pt x="3038975" y="290201"/>
                </a:moveTo>
                <a:cubicBezTo>
                  <a:pt x="3082160" y="317774"/>
                  <a:pt x="3124087" y="347421"/>
                  <a:pt x="3164106" y="379728"/>
                </a:cubicBezTo>
                <a:lnTo>
                  <a:pt x="2052009" y="784498"/>
                </a:lnTo>
                <a:lnTo>
                  <a:pt x="2052009" y="649428"/>
                </a:lnTo>
                <a:close/>
                <a:moveTo>
                  <a:pt x="1800000" y="186842"/>
                </a:moveTo>
                <a:lnTo>
                  <a:pt x="1800000" y="1986842"/>
                </a:lnTo>
                <a:lnTo>
                  <a:pt x="3600000" y="1986842"/>
                </a:lnTo>
                <a:cubicBezTo>
                  <a:pt x="3600000" y="2980955"/>
                  <a:pt x="2794113" y="3786842"/>
                  <a:pt x="1800000" y="3786842"/>
                </a:cubicBezTo>
                <a:cubicBezTo>
                  <a:pt x="805887" y="3786842"/>
                  <a:pt x="0" y="2980955"/>
                  <a:pt x="0" y="1986842"/>
                </a:cubicBezTo>
                <a:cubicBezTo>
                  <a:pt x="0" y="992729"/>
                  <a:pt x="805887" y="186842"/>
                  <a:pt x="1800000" y="186842"/>
                </a:cubicBezTo>
                <a:close/>
                <a:moveTo>
                  <a:pt x="2653345" y="103936"/>
                </a:moveTo>
                <a:cubicBezTo>
                  <a:pt x="2713623" y="122781"/>
                  <a:pt x="2772066" y="146664"/>
                  <a:pt x="2828252" y="175345"/>
                </a:cubicBezTo>
                <a:lnTo>
                  <a:pt x="2052009" y="457876"/>
                </a:lnTo>
                <a:lnTo>
                  <a:pt x="2052009" y="322805"/>
                </a:lnTo>
                <a:close/>
                <a:moveTo>
                  <a:pt x="2052009" y="0"/>
                </a:moveTo>
                <a:cubicBezTo>
                  <a:pt x="2150315" y="0"/>
                  <a:pt x="2247800" y="7911"/>
                  <a:pt x="2343281" y="25238"/>
                </a:cubicBezTo>
                <a:lnTo>
                  <a:pt x="2052009" y="131252"/>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dk1"/>
              </a:solidFill>
              <a:latin typeface="Arial"/>
              <a:ea typeface="Arial"/>
              <a:cs typeface="Arial"/>
              <a:sym typeface="Arial"/>
            </a:endParaRPr>
          </a:p>
        </p:txBody>
      </p:sp>
      <p:sp>
        <p:nvSpPr>
          <p:cNvPr id="166" name="Google Shape;166;p25"/>
          <p:cNvSpPr/>
          <p:nvPr/>
        </p:nvSpPr>
        <p:spPr>
          <a:xfrm>
            <a:off x="9620177" y="4339330"/>
            <a:ext cx="409732" cy="779216"/>
          </a:xfrm>
          <a:custGeom>
            <a:avLst/>
            <a:gdLst/>
            <a:ahLst/>
            <a:cxnLst/>
            <a:rect l="l" t="t" r="r" b="b"/>
            <a:pathLst>
              <a:path w="1703664" h="3240001" extrusionOk="0">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67" name="Google Shape;167;p25"/>
          <p:cNvSpPr/>
          <p:nvPr/>
        </p:nvSpPr>
        <p:spPr>
          <a:xfrm>
            <a:off x="1895334" y="4365999"/>
            <a:ext cx="522441" cy="523242"/>
          </a:xfrm>
          <a:custGeom>
            <a:avLst/>
            <a:gdLst/>
            <a:ahLst/>
            <a:cxnLst/>
            <a:rect l="l" t="t" r="r" b="b"/>
            <a:pathLst>
              <a:path w="3197597" h="3202496" extrusionOk="0">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69" name="Google Shape;169;p25"/>
          <p:cNvSpPr/>
          <p:nvPr/>
        </p:nvSpPr>
        <p:spPr>
          <a:xfrm>
            <a:off x="2343039" y="4442059"/>
            <a:ext cx="522441" cy="523242"/>
          </a:xfrm>
          <a:custGeom>
            <a:avLst/>
            <a:gdLst/>
            <a:ahLst/>
            <a:cxnLst/>
            <a:rect l="l" t="t" r="r" b="b"/>
            <a:pathLst>
              <a:path w="3197597" h="3202496" extrusionOk="0">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70" name="Google Shape;170;p25"/>
          <p:cNvSpPr txBox="1">
            <a:spLocks noGrp="1"/>
          </p:cNvSpPr>
          <p:nvPr>
            <p:ph type="body" idx="1"/>
          </p:nvPr>
        </p:nvSpPr>
        <p:spPr>
          <a:xfrm>
            <a:off x="179475" y="272941"/>
            <a:ext cx="11573100" cy="724200"/>
          </a:xfrm>
          <a:prstGeom prst="rect">
            <a:avLst/>
          </a:prstGeom>
          <a:noFill/>
          <a:ln>
            <a:noFill/>
          </a:ln>
        </p:spPr>
        <p:txBody>
          <a:bodyPr spcFirstLastPara="1" wrap="square" lIns="91425" tIns="45700" rIns="91425" bIns="45700" anchor="ctr" anchorCtr="0">
            <a:noAutofit/>
          </a:bodyPr>
          <a:lstStyle/>
          <a:p>
            <a:pPr marL="457200" marR="0" lvl="0" indent="-228600" algn="l" rtl="0">
              <a:lnSpc>
                <a:spcPct val="90000"/>
              </a:lnSpc>
              <a:spcBef>
                <a:spcPts val="1000"/>
              </a:spcBef>
              <a:spcAft>
                <a:spcPts val="0"/>
              </a:spcAft>
              <a:buClr>
                <a:srgbClr val="262626"/>
              </a:buClr>
              <a:buSzPts val="5400"/>
              <a:buFont typeface="Arial"/>
              <a:buNone/>
            </a:pPr>
            <a:r>
              <a:rPr lang="en-US" sz="4400" dirty="0">
                <a:solidFill>
                  <a:schemeClr val="dk1"/>
                </a:solidFill>
                <a:latin typeface="+mj-lt"/>
              </a:rPr>
              <a:t>Food waste</a:t>
            </a:r>
            <a:endParaRPr sz="4400" dirty="0">
              <a:solidFill>
                <a:schemeClr val="dk1"/>
              </a:solidFill>
              <a:latin typeface="+mj-lt"/>
            </a:endParaRPr>
          </a:p>
        </p:txBody>
      </p:sp>
    </p:spTree>
    <p:extLst>
      <p:ext uri="{BB962C8B-B14F-4D97-AF65-F5344CB8AC3E}">
        <p14:creationId xmlns:p14="http://schemas.microsoft.com/office/powerpoint/2010/main" val="15135411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7" name="Google Shape;137;p73"/>
          <p:cNvSpPr txBox="1"/>
          <p:nvPr/>
        </p:nvSpPr>
        <p:spPr>
          <a:xfrm>
            <a:off x="203606" y="209022"/>
            <a:ext cx="3390600" cy="557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i="0" u="none" strike="noStrike" cap="none" dirty="0">
                <a:solidFill>
                  <a:schemeClr val="dk1"/>
                </a:solidFill>
                <a:latin typeface="+mj-lt"/>
                <a:ea typeface="Arial"/>
                <a:cs typeface="Arial"/>
                <a:sym typeface="Arial"/>
              </a:rPr>
              <a:t>Discussion</a:t>
            </a:r>
            <a:endParaRPr sz="4400" i="0" u="none" strike="noStrike" cap="none" dirty="0">
              <a:solidFill>
                <a:schemeClr val="dk1"/>
              </a:solidFill>
              <a:latin typeface="+mj-lt"/>
              <a:ea typeface="Arial"/>
              <a:cs typeface="Arial"/>
              <a:sym typeface="Arial"/>
            </a:endParaRPr>
          </a:p>
        </p:txBody>
      </p:sp>
      <p:sp>
        <p:nvSpPr>
          <p:cNvPr id="138" name="Google Shape;138;p73"/>
          <p:cNvSpPr/>
          <p:nvPr/>
        </p:nvSpPr>
        <p:spPr>
          <a:xfrm>
            <a:off x="327130" y="1389493"/>
            <a:ext cx="10176114" cy="3736500"/>
          </a:xfrm>
          <a:prstGeom prst="roundRect">
            <a:avLst>
              <a:gd name="adj" fmla="val 3407"/>
            </a:avLst>
          </a:prstGeom>
          <a:solidFill>
            <a:srgbClr val="FFFFFF">
              <a:alpha val="87450"/>
            </a:srgbClr>
          </a:solidFill>
          <a:ln w="12700" cap="flat" cmpd="sng">
            <a:solidFill>
              <a:srgbClr val="809C4E"/>
            </a:solidFill>
            <a:prstDash val="solid"/>
            <a:miter lim="800000"/>
            <a:headEnd type="none" w="sm" len="sm"/>
            <a:tailEnd type="none" w="sm" len="sm"/>
          </a:ln>
        </p:spPr>
        <p:txBody>
          <a:bodyPr spcFirstLastPara="1" wrap="square" lIns="91425" tIns="45700" rIns="91425" bIns="45700" anchor="ctr" anchorCtr="0">
            <a:noAutofit/>
          </a:bodyPr>
          <a:lstStyle/>
          <a:p>
            <a:pPr marL="685800" marR="0" lvl="0" indent="-355600" algn="l" rtl="0">
              <a:lnSpc>
                <a:spcPct val="100000"/>
              </a:lnSpc>
              <a:spcBef>
                <a:spcPts val="0"/>
              </a:spcBef>
              <a:spcAft>
                <a:spcPts val="0"/>
              </a:spcAft>
              <a:buClr>
                <a:srgbClr val="262626"/>
              </a:buClr>
              <a:buSzPts val="2000"/>
              <a:buFont typeface="Arial"/>
              <a:buChar char="•"/>
            </a:pPr>
            <a:r>
              <a:rPr lang="en-US" sz="2000" b="0" i="0" u="none" strike="noStrike" cap="none" dirty="0">
                <a:solidFill>
                  <a:srgbClr val="262626"/>
                </a:solidFill>
                <a:latin typeface="Arial"/>
                <a:ea typeface="Arial"/>
                <a:cs typeface="Arial"/>
                <a:sym typeface="Arial"/>
              </a:rPr>
              <a:t>What is your individual motivation to reduce plate waste as a customer? How can you cooperate with the restaurant staff for that?</a:t>
            </a:r>
            <a:endParaRPr sz="2000" b="0" i="0" u="none" strike="noStrike" cap="none" dirty="0">
              <a:solidFill>
                <a:srgbClr val="262626"/>
              </a:solidFill>
              <a:latin typeface="Arial"/>
              <a:ea typeface="Arial"/>
              <a:cs typeface="Arial"/>
              <a:sym typeface="Arial"/>
            </a:endParaRPr>
          </a:p>
          <a:p>
            <a:pPr marL="685800" marR="0" lvl="0" indent="-228600" algn="l" rtl="0">
              <a:lnSpc>
                <a:spcPct val="100000"/>
              </a:lnSpc>
              <a:spcBef>
                <a:spcPts val="0"/>
              </a:spcBef>
              <a:spcAft>
                <a:spcPts val="0"/>
              </a:spcAft>
              <a:buClr>
                <a:schemeClr val="dk1"/>
              </a:buClr>
              <a:buSzPts val="3600"/>
              <a:buFont typeface="Arial"/>
              <a:buNone/>
            </a:pPr>
            <a:endParaRPr sz="2000" b="0" i="0" u="none" strike="noStrike" cap="none" dirty="0">
              <a:solidFill>
                <a:srgbClr val="262626"/>
              </a:solidFill>
              <a:latin typeface="Arial"/>
              <a:ea typeface="Arial"/>
              <a:cs typeface="Arial"/>
              <a:sym typeface="Arial"/>
            </a:endParaRPr>
          </a:p>
          <a:p>
            <a:pPr marL="685800" marR="0" lvl="0" indent="-355600" algn="l" rtl="0">
              <a:lnSpc>
                <a:spcPct val="100000"/>
              </a:lnSpc>
              <a:spcBef>
                <a:spcPts val="0"/>
              </a:spcBef>
              <a:spcAft>
                <a:spcPts val="0"/>
              </a:spcAft>
              <a:buClr>
                <a:srgbClr val="262626"/>
              </a:buClr>
              <a:buSzPts val="2000"/>
              <a:buFont typeface="Arial"/>
              <a:buChar char="•"/>
            </a:pPr>
            <a:r>
              <a:rPr lang="en-US" sz="2000" b="0" i="0" u="none" strike="noStrike" cap="none" dirty="0">
                <a:solidFill>
                  <a:srgbClr val="262626"/>
                </a:solidFill>
                <a:latin typeface="Arial"/>
                <a:ea typeface="Arial"/>
                <a:cs typeface="Arial"/>
                <a:sym typeface="Arial"/>
              </a:rPr>
              <a:t>When you have left food waste in a hospitality setting, what have your reasons been for this? Perhaps disliked the food? Portion size? - What could the service staff have done either pre or post the service to reduce this food waste?</a:t>
            </a:r>
            <a:endParaRPr sz="2000" b="0" i="0" u="none" strike="noStrike" cap="none" dirty="0">
              <a:solidFill>
                <a:srgbClr val="262626"/>
              </a:solidFill>
              <a:latin typeface="Arial"/>
              <a:ea typeface="Arial"/>
              <a:cs typeface="Arial"/>
              <a:sym typeface="Arial"/>
            </a:endParaRPr>
          </a:p>
        </p:txBody>
      </p:sp>
    </p:spTree>
    <p:extLst>
      <p:ext uri="{BB962C8B-B14F-4D97-AF65-F5344CB8AC3E}">
        <p14:creationId xmlns:p14="http://schemas.microsoft.com/office/powerpoint/2010/main" val="28377639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5" name="Google Shape;145;p79"/>
          <p:cNvSpPr txBox="1"/>
          <p:nvPr/>
        </p:nvSpPr>
        <p:spPr>
          <a:xfrm>
            <a:off x="209395" y="-19258"/>
            <a:ext cx="3403200" cy="11346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4000"/>
              <a:buFont typeface="Arial"/>
              <a:buNone/>
            </a:pPr>
            <a:r>
              <a:rPr lang="en-US" sz="4400" i="0" u="none" strike="noStrike" cap="none" dirty="0">
                <a:solidFill>
                  <a:schemeClr val="dk1"/>
                </a:solidFill>
                <a:latin typeface="+mj-lt"/>
                <a:ea typeface="Arial"/>
                <a:cs typeface="Arial"/>
                <a:sym typeface="Arial"/>
              </a:rPr>
              <a:t>Pre-service</a:t>
            </a:r>
            <a:endParaRPr sz="4400" i="0" u="none" strike="noStrike" cap="none" dirty="0">
              <a:solidFill>
                <a:schemeClr val="dk1"/>
              </a:solidFill>
              <a:latin typeface="+mj-lt"/>
              <a:ea typeface="Arial"/>
              <a:cs typeface="Arial"/>
              <a:sym typeface="Arial"/>
            </a:endParaRPr>
          </a:p>
        </p:txBody>
      </p:sp>
      <p:sp>
        <p:nvSpPr>
          <p:cNvPr id="146" name="Google Shape;146;p79"/>
          <p:cNvSpPr txBox="1"/>
          <p:nvPr/>
        </p:nvSpPr>
        <p:spPr>
          <a:xfrm>
            <a:off x="138003" y="1215475"/>
            <a:ext cx="6967132" cy="5094483"/>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Clr>
                <a:srgbClr val="000000"/>
              </a:buClr>
              <a:buSzPts val="2400"/>
              <a:buFont typeface="Arial"/>
              <a:buNone/>
            </a:pPr>
            <a:r>
              <a:rPr lang="en-US" sz="2000" b="0" i="0" u="none" strike="noStrike" cap="none" dirty="0">
                <a:solidFill>
                  <a:srgbClr val="262626"/>
                </a:solidFill>
                <a:ea typeface="Arial"/>
                <a:cs typeface="Arial"/>
                <a:sym typeface="Arial"/>
              </a:rPr>
              <a:t>In the pre-service stage, service staff can provide support to other levels. </a:t>
            </a:r>
            <a:endParaRPr sz="1400" b="0" i="0" u="none" strike="noStrike" cap="none" dirty="0">
              <a:solidFill>
                <a:srgbClr val="262626"/>
              </a:solidFill>
              <a:ea typeface="Arial"/>
              <a:cs typeface="Arial"/>
              <a:sym typeface="Arial"/>
            </a:endParaRPr>
          </a:p>
          <a:p>
            <a:pPr marL="0" marR="0" lvl="0" indent="0" algn="l" rtl="0">
              <a:lnSpc>
                <a:spcPct val="107000"/>
              </a:lnSpc>
              <a:spcBef>
                <a:spcPts val="800"/>
              </a:spcBef>
              <a:spcAft>
                <a:spcPts val="0"/>
              </a:spcAft>
              <a:buClr>
                <a:srgbClr val="000000"/>
              </a:buClr>
              <a:buSzPts val="2400"/>
              <a:buFont typeface="Arial"/>
              <a:buNone/>
            </a:pPr>
            <a:endParaRPr sz="2000" b="0" i="0" u="none" strike="noStrike" cap="none" dirty="0">
              <a:solidFill>
                <a:srgbClr val="262626"/>
              </a:solidFill>
              <a:ea typeface="Arial"/>
              <a:cs typeface="Arial"/>
              <a:sym typeface="Arial"/>
            </a:endParaRPr>
          </a:p>
          <a:p>
            <a:pPr marL="0" marR="0" lvl="0" indent="0" algn="l" rtl="0">
              <a:lnSpc>
                <a:spcPct val="107000"/>
              </a:lnSpc>
              <a:spcBef>
                <a:spcPts val="800"/>
              </a:spcBef>
              <a:spcAft>
                <a:spcPts val="0"/>
              </a:spcAft>
              <a:buClr>
                <a:srgbClr val="000000"/>
              </a:buClr>
              <a:buSzPts val="2400"/>
              <a:buFont typeface="Arial"/>
              <a:buNone/>
            </a:pPr>
            <a:r>
              <a:rPr lang="en-US" sz="2000" b="0" i="0" u="none" strike="noStrike" cap="none" dirty="0">
                <a:solidFill>
                  <a:srgbClr val="262626"/>
                </a:solidFill>
                <a:ea typeface="Arial"/>
                <a:cs typeface="Arial"/>
                <a:sym typeface="Arial"/>
              </a:rPr>
              <a:t>This could include:</a:t>
            </a:r>
            <a:endParaRPr sz="1400" b="0" i="0" u="none" strike="noStrike" cap="none" dirty="0">
              <a:solidFill>
                <a:srgbClr val="262626"/>
              </a:solidFill>
              <a:ea typeface="Arial"/>
              <a:cs typeface="Arial"/>
              <a:sym typeface="Arial"/>
            </a:endParaRPr>
          </a:p>
          <a:p>
            <a:pPr marL="342900" marR="0" lvl="0" indent="-342900" algn="l" rtl="0">
              <a:lnSpc>
                <a:spcPct val="107000"/>
              </a:lnSpc>
              <a:spcBef>
                <a:spcPts val="800"/>
              </a:spcBef>
              <a:spcAft>
                <a:spcPts val="0"/>
              </a:spcAft>
              <a:buClr>
                <a:srgbClr val="262626"/>
              </a:buClr>
              <a:buSzPts val="2400"/>
              <a:buFont typeface="Arial"/>
              <a:buChar char="•"/>
            </a:pPr>
            <a:r>
              <a:rPr lang="en-US" sz="2000" b="1" i="0" u="none" strike="noStrike" cap="none" dirty="0">
                <a:solidFill>
                  <a:srgbClr val="262626"/>
                </a:solidFill>
                <a:ea typeface="Arial"/>
                <a:cs typeface="Arial"/>
                <a:sym typeface="Arial"/>
              </a:rPr>
              <a:t>Separating and measuring </a:t>
            </a:r>
            <a:r>
              <a:rPr lang="en-US" sz="2000" b="0" i="0" u="none" strike="noStrike" cap="none" dirty="0">
                <a:solidFill>
                  <a:srgbClr val="262626"/>
                </a:solidFill>
                <a:ea typeface="Arial"/>
                <a:cs typeface="Arial"/>
                <a:sym typeface="Arial"/>
              </a:rPr>
              <a:t>food waste – it will help  to understand </a:t>
            </a:r>
            <a:r>
              <a:rPr lang="en-US" sz="2000" b="0" i="0" u="none" strike="noStrike" cap="none" dirty="0">
                <a:solidFill>
                  <a:srgbClr val="262626"/>
                </a:solidFil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where </a:t>
            </a:r>
            <a:r>
              <a:rPr lang="en-US" sz="2000" b="0" i="0" u="none" strike="noStrike" cap="none" dirty="0">
                <a:solidFill>
                  <a:srgbClr val="262626"/>
                </a:solidFill>
                <a:ea typeface="Arial"/>
                <a:cs typeface="Arial"/>
                <a:sym typeface="Arial"/>
              </a:rPr>
              <a:t>and what actions are</a:t>
            </a:r>
            <a:r>
              <a:rPr lang="en-US" sz="2000" b="0" i="0" u="none" strike="noStrike" cap="none" dirty="0">
                <a:solidFill>
                  <a:srgbClr val="262626"/>
                </a:solidFil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 </a:t>
            </a:r>
            <a:r>
              <a:rPr lang="en-US" sz="2000" b="0" i="0" u="none" strike="noStrike" cap="none" dirty="0">
                <a:solidFill>
                  <a:srgbClr val="262626"/>
                </a:solidFill>
                <a:ea typeface="Arial"/>
                <a:cs typeface="Arial"/>
                <a:sym typeface="Arial"/>
              </a:rPr>
              <a:t>needed. This will help service staff understand where food waste is happening and how they can engage with their customers to prevent this.</a:t>
            </a:r>
            <a:endParaRPr sz="1400" b="0" i="0" u="none" strike="noStrike" cap="none" dirty="0">
              <a:solidFill>
                <a:srgbClr val="262626"/>
              </a:solidFill>
              <a:ea typeface="Arial"/>
              <a:cs typeface="Arial"/>
              <a:sym typeface="Arial"/>
            </a:endParaRPr>
          </a:p>
          <a:p>
            <a:pPr marL="342900" marR="0" lvl="0" indent="-342900" algn="l" rtl="0">
              <a:lnSpc>
                <a:spcPct val="107000"/>
              </a:lnSpc>
              <a:spcBef>
                <a:spcPts val="800"/>
              </a:spcBef>
              <a:spcAft>
                <a:spcPts val="0"/>
              </a:spcAft>
              <a:buClr>
                <a:srgbClr val="262626"/>
              </a:buClr>
              <a:buSzPts val="2400"/>
              <a:buFont typeface="Arial"/>
              <a:buChar char="•"/>
            </a:pPr>
            <a:r>
              <a:rPr lang="en-US" sz="2000" b="1" i="0" u="none" strike="noStrike" cap="none" dirty="0">
                <a:solidFill>
                  <a:srgbClr val="262626"/>
                </a:solidFill>
                <a:ea typeface="Arial"/>
                <a:cs typeface="Arial"/>
                <a:sym typeface="Arial"/>
              </a:rPr>
              <a:t>Engage in training </a:t>
            </a:r>
            <a:r>
              <a:rPr lang="en-US" sz="2000" b="0" i="0" u="none" strike="noStrike" cap="none" dirty="0">
                <a:solidFill>
                  <a:srgbClr val="262626"/>
                </a:solidFill>
                <a:ea typeface="Arial"/>
                <a:cs typeface="Arial"/>
                <a:sym typeface="Arial"/>
              </a:rPr>
              <a:t>provided by operation level.</a:t>
            </a:r>
            <a:endParaRPr sz="1400" b="0" i="0" u="none" strike="noStrike" cap="none" dirty="0">
              <a:solidFill>
                <a:srgbClr val="262626"/>
              </a:solidFill>
              <a:ea typeface="Arial"/>
              <a:cs typeface="Arial"/>
              <a:sym typeface="Arial"/>
            </a:endParaRPr>
          </a:p>
          <a:p>
            <a:pPr marL="342900" marR="0" lvl="0" indent="-342900" algn="l" rtl="0">
              <a:lnSpc>
                <a:spcPct val="107000"/>
              </a:lnSpc>
              <a:spcBef>
                <a:spcPts val="800"/>
              </a:spcBef>
              <a:spcAft>
                <a:spcPts val="800"/>
              </a:spcAft>
              <a:buClr>
                <a:srgbClr val="262626"/>
              </a:buClr>
              <a:buSzPts val="2400"/>
              <a:buFont typeface="Arial"/>
              <a:buChar char="•"/>
            </a:pPr>
            <a:r>
              <a:rPr lang="en-US" sz="2000" b="1" i="0" u="none" strike="noStrike" cap="none" dirty="0">
                <a:solidFill>
                  <a:srgbClr val="262626"/>
                </a:solidFill>
                <a:ea typeface="Arial"/>
                <a:cs typeface="Arial"/>
                <a:sym typeface="Arial"/>
              </a:rPr>
              <a:t>Provide support </a:t>
            </a:r>
            <a:r>
              <a:rPr lang="en-US" sz="2000" b="0" i="0" u="none" strike="noStrike" cap="none" dirty="0">
                <a:solidFill>
                  <a:srgbClr val="262626"/>
                </a:solidFill>
                <a:ea typeface="Arial"/>
                <a:cs typeface="Arial"/>
                <a:sym typeface="Arial"/>
              </a:rPr>
              <a:t>in stock count, kitchen/stock </a:t>
            </a:r>
            <a:r>
              <a:rPr lang="en-US" sz="2000" b="0" i="0" u="none" strike="noStrike" cap="none" dirty="0" err="1">
                <a:solidFill>
                  <a:srgbClr val="262626"/>
                </a:solidFill>
                <a:ea typeface="Arial"/>
                <a:cs typeface="Arial"/>
                <a:sym typeface="Arial"/>
              </a:rPr>
              <a:t>organisation</a:t>
            </a:r>
            <a:r>
              <a:rPr lang="en-US" sz="2000" b="0" i="0" u="none" strike="noStrike" cap="none" dirty="0">
                <a:solidFill>
                  <a:srgbClr val="262626"/>
                </a:solidFill>
                <a:ea typeface="Arial"/>
                <a:cs typeface="Arial"/>
                <a:sym typeface="Arial"/>
              </a:rPr>
              <a:t> etc. </a:t>
            </a:r>
            <a:endParaRPr sz="1400" b="0" i="0" u="none" strike="noStrike" cap="none" dirty="0">
              <a:solidFill>
                <a:srgbClr val="262626"/>
              </a:solidFill>
              <a:ea typeface="Arial"/>
              <a:cs typeface="Arial"/>
              <a:sym typeface="Arial"/>
            </a:endParaRPr>
          </a:p>
        </p:txBody>
      </p:sp>
      <p:pic>
        <p:nvPicPr>
          <p:cNvPr id="147" name="Google Shape;147;p79" descr="Paveikslėlis, kuriame yra asmuo, vyras, vidinis, ruošimas&#10;&#10;Automatiškai sugeneruotas aprašymas"/>
          <p:cNvPicPr preferRelativeResize="0"/>
          <p:nvPr/>
        </p:nvPicPr>
        <p:blipFill rotWithShape="1">
          <a:blip r:embed="rId3">
            <a:alphaModFix/>
          </a:blip>
          <a:srcRect l="21135" t="10333"/>
          <a:stretch/>
        </p:blipFill>
        <p:spPr>
          <a:xfrm>
            <a:off x="8076577" y="1348203"/>
            <a:ext cx="3032147" cy="2020824"/>
          </a:xfrm>
          <a:prstGeom prst="rect">
            <a:avLst/>
          </a:prstGeom>
          <a:noFill/>
          <a:ln>
            <a:noFill/>
          </a:ln>
        </p:spPr>
      </p:pic>
      <p:pic>
        <p:nvPicPr>
          <p:cNvPr id="148" name="Google Shape;148;p79"/>
          <p:cNvPicPr preferRelativeResize="0"/>
          <p:nvPr/>
        </p:nvPicPr>
        <p:blipFill rotWithShape="1">
          <a:blip r:embed="rId4">
            <a:alphaModFix/>
          </a:blip>
          <a:srcRect/>
          <a:stretch/>
        </p:blipFill>
        <p:spPr>
          <a:xfrm>
            <a:off x="8076577" y="3429000"/>
            <a:ext cx="3032147" cy="2020824"/>
          </a:xfrm>
          <a:prstGeom prst="rect">
            <a:avLst/>
          </a:prstGeom>
          <a:noFill/>
          <a:ln>
            <a:noFill/>
          </a:ln>
        </p:spPr>
      </p:pic>
    </p:spTree>
    <p:extLst>
      <p:ext uri="{BB962C8B-B14F-4D97-AF65-F5344CB8AC3E}">
        <p14:creationId xmlns:p14="http://schemas.microsoft.com/office/powerpoint/2010/main" val="17264207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6" name="Google Shape;176;p81"/>
          <p:cNvSpPr txBox="1"/>
          <p:nvPr/>
        </p:nvSpPr>
        <p:spPr>
          <a:xfrm>
            <a:off x="418300" y="161525"/>
            <a:ext cx="8321652" cy="1134723"/>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4000"/>
              <a:buFont typeface="Arial"/>
              <a:buNone/>
            </a:pPr>
            <a:r>
              <a:rPr lang="en-US" sz="4400" i="0" u="none" strike="noStrike" cap="none" dirty="0">
                <a:solidFill>
                  <a:schemeClr val="dk1"/>
                </a:solidFill>
                <a:latin typeface="+mj-lt"/>
                <a:ea typeface="Arial"/>
                <a:cs typeface="Arial"/>
                <a:sym typeface="Arial"/>
              </a:rPr>
              <a:t>Plate waste and the customer </a:t>
            </a:r>
            <a:endParaRPr sz="4400" i="0" u="none" strike="noStrike" cap="none" dirty="0">
              <a:solidFill>
                <a:schemeClr val="dk1"/>
              </a:solidFill>
              <a:latin typeface="+mj-lt"/>
              <a:ea typeface="Arial"/>
              <a:cs typeface="Arial"/>
              <a:sym typeface="Arial"/>
            </a:endParaRPr>
          </a:p>
        </p:txBody>
      </p:sp>
      <p:sp>
        <p:nvSpPr>
          <p:cNvPr id="177" name="Google Shape;177;p81"/>
          <p:cNvSpPr txBox="1"/>
          <p:nvPr/>
        </p:nvSpPr>
        <p:spPr>
          <a:xfrm>
            <a:off x="418300" y="1601875"/>
            <a:ext cx="6159300" cy="5094600"/>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Clr>
                <a:srgbClr val="000000"/>
              </a:buClr>
              <a:buSzPts val="2400"/>
              <a:buFont typeface="Arial"/>
              <a:buNone/>
            </a:pPr>
            <a:r>
              <a:rPr lang="en-US" sz="2000" b="0" i="0" u="none" strike="noStrike" cap="none" dirty="0">
                <a:solidFill>
                  <a:srgbClr val="262626"/>
                </a:solidFill>
                <a:ea typeface="Arial"/>
                <a:cs typeface="Arial"/>
                <a:sym typeface="Arial"/>
              </a:rPr>
              <a:t>In a study, when customers were asked about their ideas on how to reduce food waste when eating out. The most popular response concerned the provision of different portion sizes (38%).</a:t>
            </a:r>
            <a:endParaRPr sz="2000" b="0" i="0" u="none" strike="noStrike" cap="none" dirty="0">
              <a:solidFill>
                <a:srgbClr val="262626"/>
              </a:solidFill>
              <a:ea typeface="Arial"/>
              <a:cs typeface="Arial"/>
              <a:sym typeface="Arial"/>
            </a:endParaRPr>
          </a:p>
          <a:p>
            <a:pPr marL="0" marR="0" lvl="0" indent="0" algn="l" rtl="0">
              <a:lnSpc>
                <a:spcPct val="107000"/>
              </a:lnSpc>
              <a:spcBef>
                <a:spcPts val="800"/>
              </a:spcBef>
              <a:spcAft>
                <a:spcPts val="0"/>
              </a:spcAft>
              <a:buClr>
                <a:srgbClr val="000000"/>
              </a:buClr>
              <a:buSzPts val="1200"/>
              <a:buFont typeface="Arial"/>
              <a:buNone/>
            </a:pPr>
            <a:r>
              <a:rPr lang="en-US" sz="1200" b="0" i="0" u="none" strike="noStrike" cap="none" dirty="0">
                <a:solidFill>
                  <a:schemeClr val="dk1"/>
                </a:solidFill>
                <a:ea typeface="Arial"/>
                <a:cs typeface="Arial"/>
                <a:sym typeface="Arial"/>
              </a:rPr>
              <a:t>(</a:t>
            </a:r>
            <a:r>
              <a:rPr lang="en-US" sz="1200" b="0" i="0" u="sng" strike="noStrike" cap="none" dirty="0">
                <a:solidFill>
                  <a:srgbClr val="0070C0"/>
                </a:solidFill>
                <a:ea typeface="Arial"/>
                <a:cs typeface="Arial"/>
                <a:sym typeface="Arial"/>
                <a:hlinkClick r:id="rId3">
                  <a:extLst>
                    <a:ext uri="{A12FA001-AC4F-418D-AE19-62706E023703}">
                      <ahyp:hlinkClr xmlns:ahyp="http://schemas.microsoft.com/office/drawing/2018/hyperlinkcolor" val="tx"/>
                    </a:ext>
                  </a:extLst>
                </a:hlinkClick>
              </a:rPr>
              <a:t>Quick Service Restaurants: Taking Action on Waste</a:t>
            </a:r>
            <a:r>
              <a:rPr lang="en-US" sz="1200" b="0" i="0" u="none" strike="noStrike" cap="none" dirty="0">
                <a:solidFill>
                  <a:srgbClr val="000000"/>
                </a:solidFill>
                <a:ea typeface="Arial"/>
                <a:cs typeface="Arial"/>
                <a:sym typeface="Arial"/>
              </a:rPr>
              <a:t>)</a:t>
            </a:r>
            <a:endParaRPr sz="1200" b="0" i="0" u="none" strike="noStrike" cap="none" dirty="0">
              <a:solidFill>
                <a:srgbClr val="000000"/>
              </a:solidFill>
              <a:ea typeface="Arial"/>
              <a:cs typeface="Arial"/>
              <a:sym typeface="Arial"/>
            </a:endParaRPr>
          </a:p>
          <a:p>
            <a:pPr marL="0" marR="0" lvl="0" indent="0" algn="l" rtl="0">
              <a:lnSpc>
                <a:spcPct val="107000"/>
              </a:lnSpc>
              <a:spcBef>
                <a:spcPts val="800"/>
              </a:spcBef>
              <a:spcAft>
                <a:spcPts val="0"/>
              </a:spcAft>
              <a:buClr>
                <a:srgbClr val="000000"/>
              </a:buClr>
              <a:buSzPts val="1200"/>
              <a:buFont typeface="Arial"/>
              <a:buNone/>
            </a:pPr>
            <a:endParaRPr sz="1100" b="0" i="0" u="none" strike="noStrike" cap="none" dirty="0">
              <a:solidFill>
                <a:srgbClr val="000000"/>
              </a:solidFill>
              <a:ea typeface="Arial"/>
              <a:cs typeface="Arial"/>
              <a:sym typeface="Arial"/>
            </a:endParaRPr>
          </a:p>
          <a:p>
            <a:pPr marL="0" marR="0" lvl="0" indent="0" algn="l" rtl="0">
              <a:lnSpc>
                <a:spcPct val="107000"/>
              </a:lnSpc>
              <a:spcBef>
                <a:spcPts val="1600"/>
              </a:spcBef>
              <a:spcAft>
                <a:spcPts val="0"/>
              </a:spcAft>
              <a:buClr>
                <a:srgbClr val="000000"/>
              </a:buClr>
              <a:buSzPts val="2000"/>
              <a:buFont typeface="Arial"/>
              <a:buNone/>
            </a:pPr>
            <a:r>
              <a:rPr lang="en-US" sz="2000" b="0" i="0" u="none" strike="noStrike" cap="none" dirty="0">
                <a:solidFill>
                  <a:srgbClr val="262626"/>
                </a:solidFill>
                <a:ea typeface="Arial"/>
                <a:cs typeface="Arial"/>
                <a:sym typeface="Arial"/>
              </a:rPr>
              <a:t>Service staff are vital in reducing plate waste. In order to reduce plate waste, the customer must order what they want/enjoy to ensure that the food is not wasted due to portion size or food that they do not enjoy. </a:t>
            </a:r>
            <a:endParaRPr sz="2000" b="0" i="0" u="none" strike="noStrike" cap="none" dirty="0">
              <a:solidFill>
                <a:srgbClr val="262626"/>
              </a:solidFill>
              <a:ea typeface="Arial"/>
              <a:cs typeface="Arial"/>
              <a:sym typeface="Arial"/>
            </a:endParaRPr>
          </a:p>
          <a:p>
            <a:pPr marL="0" marR="0" lvl="0" indent="0" algn="l" rtl="0">
              <a:lnSpc>
                <a:spcPct val="107000"/>
              </a:lnSpc>
              <a:spcBef>
                <a:spcPts val="1600"/>
              </a:spcBef>
              <a:spcAft>
                <a:spcPts val="0"/>
              </a:spcAft>
              <a:buClr>
                <a:srgbClr val="000000"/>
              </a:buClr>
              <a:buSzPts val="2000"/>
              <a:buFont typeface="Arial"/>
              <a:buNone/>
            </a:pPr>
            <a:endParaRPr sz="2000" b="0" i="0" u="none" strike="noStrike" cap="none" dirty="0">
              <a:solidFill>
                <a:schemeClr val="dk1"/>
              </a:solidFill>
              <a:ea typeface="Arial"/>
              <a:cs typeface="Arial"/>
              <a:sym typeface="Arial"/>
            </a:endParaRPr>
          </a:p>
          <a:p>
            <a:pPr marL="0" marR="0" lvl="0" indent="0" algn="l" rtl="0">
              <a:lnSpc>
                <a:spcPct val="107000"/>
              </a:lnSpc>
              <a:spcBef>
                <a:spcPts val="1600"/>
              </a:spcBef>
              <a:spcAft>
                <a:spcPts val="800"/>
              </a:spcAft>
              <a:buClr>
                <a:srgbClr val="000000"/>
              </a:buClr>
              <a:buSzPts val="1200"/>
              <a:buFont typeface="Arial"/>
              <a:buNone/>
            </a:pPr>
            <a:endParaRPr sz="2000" b="0" i="0" u="none" strike="noStrike" cap="none" dirty="0">
              <a:solidFill>
                <a:srgbClr val="000000"/>
              </a:solidFill>
              <a:ea typeface="Arial"/>
              <a:cs typeface="Arial"/>
              <a:sym typeface="Arial"/>
            </a:endParaRPr>
          </a:p>
        </p:txBody>
      </p:sp>
      <p:pic>
        <p:nvPicPr>
          <p:cNvPr id="178" name="Google Shape;178;p81" descr="Paveikslėlis, kuriame yra asmuo, vyras, vidinis, ruošimas&#10;&#10;Automatiškai sugeneruotas aprašymas"/>
          <p:cNvPicPr preferRelativeResize="0"/>
          <p:nvPr/>
        </p:nvPicPr>
        <p:blipFill rotWithShape="1">
          <a:blip r:embed="rId4">
            <a:alphaModFix/>
          </a:blip>
          <a:srcRect/>
          <a:stretch/>
        </p:blipFill>
        <p:spPr>
          <a:xfrm>
            <a:off x="7128888" y="1941959"/>
            <a:ext cx="4644821" cy="2722638"/>
          </a:xfrm>
          <a:prstGeom prst="rect">
            <a:avLst/>
          </a:prstGeom>
          <a:noFill/>
          <a:ln>
            <a:noFill/>
          </a:ln>
        </p:spPr>
      </p:pic>
    </p:spTree>
    <p:extLst>
      <p:ext uri="{BB962C8B-B14F-4D97-AF65-F5344CB8AC3E}">
        <p14:creationId xmlns:p14="http://schemas.microsoft.com/office/powerpoint/2010/main" val="17956022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3" name="Google Shape;193;p64"/>
          <p:cNvSpPr txBox="1"/>
          <p:nvPr/>
        </p:nvSpPr>
        <p:spPr>
          <a:xfrm>
            <a:off x="368975" y="120161"/>
            <a:ext cx="10170694" cy="1134723"/>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Clr>
                <a:srgbClr val="000000"/>
              </a:buClr>
              <a:buSzPts val="4324"/>
              <a:buFont typeface="Arial"/>
              <a:buNone/>
            </a:pPr>
            <a:r>
              <a:rPr lang="en-US" sz="4400" i="0" u="none" strike="noStrike" cap="none" dirty="0">
                <a:solidFill>
                  <a:schemeClr val="dk1"/>
                </a:solidFill>
                <a:latin typeface="+mj-lt"/>
                <a:ea typeface="Arial"/>
                <a:cs typeface="Arial"/>
                <a:sym typeface="Arial"/>
              </a:rPr>
              <a:t>Steps to monitor and engage with the customer</a:t>
            </a:r>
            <a:endParaRPr sz="4400" i="0" u="none" strike="noStrike" cap="none" dirty="0">
              <a:solidFill>
                <a:schemeClr val="dk1"/>
              </a:solidFill>
              <a:latin typeface="+mj-lt"/>
              <a:ea typeface="Arial"/>
              <a:cs typeface="Arial"/>
              <a:sym typeface="Arial"/>
            </a:endParaRPr>
          </a:p>
        </p:txBody>
      </p:sp>
      <p:sp>
        <p:nvSpPr>
          <p:cNvPr id="194" name="Google Shape;194;p64"/>
          <p:cNvSpPr txBox="1"/>
          <p:nvPr/>
        </p:nvSpPr>
        <p:spPr>
          <a:xfrm>
            <a:off x="368975" y="1601875"/>
            <a:ext cx="5108700" cy="495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262626"/>
                </a:solidFill>
                <a:ea typeface="Arial"/>
                <a:cs typeface="Arial"/>
                <a:sym typeface="Arial"/>
              </a:rPr>
              <a:t>Ensure dishes are well described on the menu and </a:t>
            </a:r>
            <a:r>
              <a:rPr lang="en-US" sz="2000" b="0" i="0" u="none" strike="noStrike" cap="none" dirty="0">
                <a:solidFill>
                  <a:srgbClr val="262626"/>
                </a:solidFil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waiting staff </a:t>
            </a:r>
            <a:r>
              <a:rPr lang="en-US" sz="2000" b="0" i="0" u="none" strike="noStrike" cap="none" dirty="0">
                <a:solidFill>
                  <a:srgbClr val="262626"/>
                </a:solidFill>
                <a:ea typeface="Arial"/>
                <a:cs typeface="Arial"/>
                <a:sym typeface="Arial"/>
              </a:rPr>
              <a:t>can </a:t>
            </a:r>
            <a:r>
              <a:rPr lang="en-US" sz="2000" b="1" i="0" u="none" strike="noStrike" cap="none" dirty="0">
                <a:solidFill>
                  <a:srgbClr val="262626"/>
                </a:solidFill>
                <a:ea typeface="Arial"/>
                <a:cs typeface="Arial"/>
                <a:sym typeface="Arial"/>
              </a:rPr>
              <a:t>explain every item on the menu </a:t>
            </a:r>
            <a:r>
              <a:rPr lang="en-US" sz="2000" b="0" i="0" u="none" strike="noStrike" cap="none" dirty="0">
                <a:solidFill>
                  <a:srgbClr val="262626"/>
                </a:solidFill>
                <a:ea typeface="Arial"/>
                <a:cs typeface="Arial"/>
                <a:sym typeface="Arial"/>
              </a:rPr>
              <a:t>and answer any </a:t>
            </a:r>
            <a:r>
              <a:rPr lang="en-US" sz="2000" u="none" strike="noStrike" cap="none" dirty="0">
                <a:solidFill>
                  <a:srgbClr val="262626"/>
                </a:solidFill>
                <a:ea typeface="Arial"/>
                <a:cs typeface="Adobe Arabic" panose="02040503050201020203" pitchFamily="18" charset="-78"/>
                <a:sym typeface="Arial"/>
              </a:rPr>
              <a:t>questions</a:t>
            </a:r>
            <a:r>
              <a:rPr lang="en-US" sz="2000" b="0" i="0" u="none" strike="noStrike" cap="none" dirty="0">
                <a:solidFill>
                  <a:srgbClr val="262626"/>
                </a:solidFill>
                <a:ea typeface="Arial"/>
                <a:cs typeface="Arial"/>
                <a:sym typeface="Arial"/>
              </a:rPr>
              <a:t> that customers may have.</a:t>
            </a: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262626"/>
                </a:solidFill>
                <a:ea typeface="Arial"/>
                <a:cs typeface="Arial"/>
                <a:sym typeface="Arial"/>
              </a:rPr>
              <a:t>Service staff should be able to:</a:t>
            </a: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262626"/>
              </a:solidFill>
              <a:ea typeface="Arial"/>
              <a:cs typeface="Arial"/>
              <a:sym typeface="Arial"/>
            </a:endParaRPr>
          </a:p>
          <a:p>
            <a:pPr marL="457200" marR="0" lvl="0" indent="-355600" algn="l" rtl="0">
              <a:lnSpc>
                <a:spcPct val="100000"/>
              </a:lnSpc>
              <a:spcBef>
                <a:spcPts val="0"/>
              </a:spcBef>
              <a:spcAft>
                <a:spcPts val="0"/>
              </a:spcAft>
              <a:buClr>
                <a:srgbClr val="262626"/>
              </a:buClr>
              <a:buSzPts val="2000"/>
              <a:buFont typeface="Arial"/>
              <a:buChar char="●"/>
            </a:pPr>
            <a:r>
              <a:rPr lang="en-US" sz="2000" b="0" i="0" u="none" strike="noStrike" cap="none" dirty="0">
                <a:solidFill>
                  <a:srgbClr val="262626"/>
                </a:solidFill>
                <a:ea typeface="Arial"/>
                <a:cs typeface="Arial"/>
                <a:sym typeface="Arial"/>
              </a:rPr>
              <a:t>describe the ingredients </a:t>
            </a:r>
            <a:endParaRPr sz="2000" b="0" i="0" u="none" strike="noStrike" cap="none" dirty="0">
              <a:solidFill>
                <a:srgbClr val="262626"/>
              </a:solidFill>
              <a:ea typeface="Arial"/>
              <a:cs typeface="Arial"/>
              <a:sym typeface="Arial"/>
            </a:endParaRPr>
          </a:p>
          <a:p>
            <a:pPr marL="457200" marR="0" lvl="0" indent="-355600" algn="l" rtl="0">
              <a:lnSpc>
                <a:spcPct val="100000"/>
              </a:lnSpc>
              <a:spcBef>
                <a:spcPts val="0"/>
              </a:spcBef>
              <a:spcAft>
                <a:spcPts val="0"/>
              </a:spcAft>
              <a:buClr>
                <a:srgbClr val="262626"/>
              </a:buClr>
              <a:buSzPts val="2000"/>
              <a:buFont typeface="Arial"/>
              <a:buChar char="●"/>
            </a:pPr>
            <a:r>
              <a:rPr lang="en-US" sz="2000" b="0" i="0" u="none" strike="noStrike" cap="none" dirty="0">
                <a:solidFill>
                  <a:srgbClr val="262626"/>
                </a:solidFill>
                <a:ea typeface="Arial"/>
                <a:cs typeface="Arial"/>
                <a:sym typeface="Arial"/>
              </a:rPr>
              <a:t>make recommendations (try the food!)</a:t>
            </a:r>
            <a:endParaRPr sz="2000" b="0" i="0" u="none" strike="noStrike" cap="none" dirty="0">
              <a:solidFill>
                <a:srgbClr val="262626"/>
              </a:solidFill>
              <a:ea typeface="Arial"/>
              <a:cs typeface="Arial"/>
              <a:sym typeface="Arial"/>
            </a:endParaRPr>
          </a:p>
          <a:p>
            <a:pPr marL="457200" marR="0" lvl="0" indent="-355600" algn="l" rtl="0">
              <a:lnSpc>
                <a:spcPct val="100000"/>
              </a:lnSpc>
              <a:spcBef>
                <a:spcPts val="0"/>
              </a:spcBef>
              <a:spcAft>
                <a:spcPts val="0"/>
              </a:spcAft>
              <a:buClr>
                <a:srgbClr val="262626"/>
              </a:buClr>
              <a:buSzPts val="2000"/>
              <a:buFont typeface="Arial"/>
              <a:buChar char="●"/>
            </a:pPr>
            <a:r>
              <a:rPr lang="en-US" sz="2000" b="0" i="0" u="none" strike="noStrike" cap="none" dirty="0">
                <a:solidFill>
                  <a:srgbClr val="262626"/>
                </a:solidFill>
                <a:ea typeface="Arial"/>
                <a:cs typeface="Arial"/>
                <a:sym typeface="Arial"/>
              </a:rPr>
              <a:t>describe portion sizes </a:t>
            </a:r>
            <a:endParaRPr sz="2000" b="0" i="0" u="none" strike="noStrike" cap="none" dirty="0">
              <a:solidFill>
                <a:srgbClr val="262626"/>
              </a:solidFill>
              <a:ea typeface="Arial"/>
              <a:cs typeface="Arial"/>
              <a:sym typeface="Arial"/>
            </a:endParaRPr>
          </a:p>
          <a:p>
            <a:pPr marL="457200" marR="0" lvl="0" indent="-355600" algn="l" rtl="0">
              <a:lnSpc>
                <a:spcPct val="100000"/>
              </a:lnSpc>
              <a:spcBef>
                <a:spcPts val="0"/>
              </a:spcBef>
              <a:spcAft>
                <a:spcPts val="0"/>
              </a:spcAft>
              <a:buClr>
                <a:srgbClr val="262626"/>
              </a:buClr>
              <a:buSzPts val="2000"/>
              <a:buFont typeface="Arial"/>
              <a:buChar char="●"/>
            </a:pPr>
            <a:r>
              <a:rPr lang="en-US" sz="2000" b="0" i="0" u="none" strike="noStrike" cap="none" dirty="0">
                <a:solidFill>
                  <a:srgbClr val="262626"/>
                </a:solidFill>
                <a:ea typeface="Arial"/>
                <a:cs typeface="Arial"/>
                <a:sym typeface="Arial"/>
              </a:rPr>
              <a:t>communicate with the kitchen if changes can be made to the ingredients/portion to suit the customer. </a:t>
            </a: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262626"/>
              </a:solidFill>
              <a:ea typeface="Arial"/>
              <a:cs typeface="Arial"/>
              <a:sym typeface="Arial"/>
            </a:endParaRPr>
          </a:p>
        </p:txBody>
      </p:sp>
      <p:pic>
        <p:nvPicPr>
          <p:cNvPr id="195" name="Google Shape;195;p64"/>
          <p:cNvPicPr preferRelativeResize="0"/>
          <p:nvPr/>
        </p:nvPicPr>
        <p:blipFill rotWithShape="1">
          <a:blip r:embed="rId3">
            <a:alphaModFix/>
          </a:blip>
          <a:srcRect/>
          <a:stretch/>
        </p:blipFill>
        <p:spPr>
          <a:xfrm>
            <a:off x="6237300" y="1953375"/>
            <a:ext cx="5363375" cy="3575600"/>
          </a:xfrm>
          <a:prstGeom prst="rect">
            <a:avLst/>
          </a:prstGeom>
          <a:noFill/>
          <a:ln>
            <a:noFill/>
          </a:ln>
        </p:spPr>
      </p:pic>
    </p:spTree>
    <p:extLst>
      <p:ext uri="{BB962C8B-B14F-4D97-AF65-F5344CB8AC3E}">
        <p14:creationId xmlns:p14="http://schemas.microsoft.com/office/powerpoint/2010/main" val="22734828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1" name="Google Shape;201;gfcfee5bc2d_2_0"/>
          <p:cNvSpPr txBox="1"/>
          <p:nvPr/>
        </p:nvSpPr>
        <p:spPr>
          <a:xfrm>
            <a:off x="307124" y="134046"/>
            <a:ext cx="11740713" cy="1134600"/>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Clr>
                <a:srgbClr val="000000"/>
              </a:buClr>
              <a:buSzPts val="4324"/>
              <a:buFont typeface="Arial"/>
              <a:buNone/>
            </a:pPr>
            <a:r>
              <a:rPr lang="en-US" sz="4400" i="0" u="none" strike="noStrike" cap="none" dirty="0">
                <a:solidFill>
                  <a:schemeClr val="dk1"/>
                </a:solidFill>
                <a:latin typeface="+mj-lt"/>
                <a:ea typeface="Arial"/>
                <a:cs typeface="Arial"/>
                <a:sym typeface="Arial"/>
              </a:rPr>
              <a:t>1. Steps to monitor and engage with the customer</a:t>
            </a:r>
            <a:endParaRPr sz="4400" i="0" u="none" strike="noStrike" cap="none" dirty="0">
              <a:solidFill>
                <a:schemeClr val="dk1"/>
              </a:solidFill>
              <a:latin typeface="+mj-lt"/>
              <a:ea typeface="Arial"/>
              <a:cs typeface="Arial"/>
              <a:sym typeface="Arial"/>
            </a:endParaRPr>
          </a:p>
        </p:txBody>
      </p:sp>
      <p:sp>
        <p:nvSpPr>
          <p:cNvPr id="202" name="Google Shape;202;gfcfee5bc2d_2_0"/>
          <p:cNvSpPr txBox="1"/>
          <p:nvPr/>
        </p:nvSpPr>
        <p:spPr>
          <a:xfrm>
            <a:off x="307124" y="1268646"/>
            <a:ext cx="6983362" cy="47089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262626"/>
                </a:solidFill>
                <a:ea typeface="Arial"/>
                <a:cs typeface="Arial"/>
                <a:sym typeface="Arial"/>
              </a:rPr>
              <a:t>If some dishes consistently come back half-eaten, it's important waiting staff  </a:t>
            </a:r>
            <a:r>
              <a:rPr lang="en-US" sz="2000" b="1" i="0" u="none" strike="noStrike" cap="none" dirty="0">
                <a:solidFill>
                  <a:srgbClr val="262626"/>
                </a:solidFill>
                <a:ea typeface="Arial"/>
                <a:cs typeface="Arial"/>
                <a:sym typeface="Arial"/>
              </a:rPr>
              <a:t>communicate with the customer or offer to fill-in a short survey </a:t>
            </a:r>
            <a:r>
              <a:rPr lang="en-US" sz="2000" b="0" i="0" u="none" strike="noStrike" cap="none" dirty="0">
                <a:solidFill>
                  <a:srgbClr val="262626"/>
                </a:solidFill>
                <a:ea typeface="Arial"/>
                <a:cs typeface="Arial"/>
                <a:sym typeface="Arial"/>
              </a:rPr>
              <a:t>about their experience in the restaurant, why food may have been left and from the results, implement necessary changes.</a:t>
            </a: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262626"/>
                </a:solidFill>
                <a:ea typeface="Arial"/>
                <a:cs typeface="Arial"/>
                <a:sym typeface="Arial"/>
              </a:rPr>
              <a:t>Service staff should be able to:</a:t>
            </a:r>
            <a:endParaRPr sz="2000" b="0" i="0" u="none" strike="noStrike" cap="none" dirty="0">
              <a:solidFill>
                <a:srgbClr val="262626"/>
              </a:solidFill>
              <a:ea typeface="Arial"/>
              <a:cs typeface="Arial"/>
              <a:sym typeface="Arial"/>
            </a:endParaRPr>
          </a:p>
          <a:p>
            <a:pPr marL="457200" indent="-355600">
              <a:buClr>
                <a:srgbClr val="262626"/>
              </a:buClr>
              <a:buSzPts val="2000"/>
              <a:buFont typeface="Arial"/>
              <a:buChar char="●"/>
            </a:pPr>
            <a:r>
              <a:rPr lang="en-US" sz="2000" b="0" i="0" u="none" strike="noStrike" cap="none" dirty="0">
                <a:solidFill>
                  <a:srgbClr val="262626"/>
                </a:solidFill>
                <a:ea typeface="Arial"/>
                <a:cs typeface="Arial"/>
                <a:sym typeface="Arial"/>
              </a:rPr>
              <a:t>Discuss with the operational staff how to communicate FWM in an appropriate way to the guests and ask their feedback about it. </a:t>
            </a:r>
          </a:p>
          <a:p>
            <a:pPr marL="457200" marR="0" lvl="0" indent="-355600" algn="l" rtl="0">
              <a:lnSpc>
                <a:spcPct val="100000"/>
              </a:lnSpc>
              <a:spcBef>
                <a:spcPts val="0"/>
              </a:spcBef>
              <a:spcAft>
                <a:spcPts val="0"/>
              </a:spcAft>
              <a:buClr>
                <a:srgbClr val="262626"/>
              </a:buClr>
              <a:buSzPts val="2000"/>
              <a:buFont typeface="Arial"/>
              <a:buChar char="●"/>
            </a:pPr>
            <a:r>
              <a:rPr lang="en-US" sz="2000" b="0" i="0" u="none" strike="noStrike" cap="none" dirty="0">
                <a:solidFill>
                  <a:srgbClr val="262626"/>
                </a:solidFill>
                <a:ea typeface="Arial"/>
                <a:cs typeface="Arial"/>
                <a:sym typeface="Arial"/>
              </a:rPr>
              <a:t>collect and share feedback you get from customers with the rest of the business. If you receive a complaint about portion size </a:t>
            </a:r>
            <a:r>
              <a:rPr lang="en-US" sz="2000" b="0" i="0" u="none" strike="noStrike" cap="none" dirty="0" err="1">
                <a:solidFill>
                  <a:srgbClr val="262626"/>
                </a:solidFill>
                <a:ea typeface="Arial"/>
                <a:cs typeface="Arial"/>
                <a:sym typeface="Arial"/>
              </a:rPr>
              <a:t>etc</a:t>
            </a:r>
            <a:r>
              <a:rPr lang="en-US" sz="2000" b="0" i="0" u="none" strike="noStrike" cap="none" dirty="0">
                <a:solidFill>
                  <a:srgbClr val="262626"/>
                </a:solidFill>
                <a:ea typeface="Arial"/>
                <a:cs typeface="Arial"/>
                <a:sym typeface="Arial"/>
              </a:rPr>
              <a:t>, don’t keep it to yourself, share it!</a:t>
            </a:r>
            <a:endParaRPr sz="2000" b="0" i="0" u="none" strike="noStrike" cap="none" dirty="0">
              <a:solidFill>
                <a:srgbClr val="262626"/>
              </a:solidFill>
              <a:ea typeface="Arial"/>
              <a:cs typeface="Arial"/>
              <a:sym typeface="Arial"/>
            </a:endParaRPr>
          </a:p>
          <a:p>
            <a:pPr marL="457200" marR="0" lvl="0" indent="-355600" algn="l" rtl="0">
              <a:lnSpc>
                <a:spcPct val="100000"/>
              </a:lnSpc>
              <a:spcBef>
                <a:spcPts val="0"/>
              </a:spcBef>
              <a:spcAft>
                <a:spcPts val="0"/>
              </a:spcAft>
              <a:buClr>
                <a:srgbClr val="262626"/>
              </a:buClr>
              <a:buSzPts val="2000"/>
              <a:buFont typeface="Arial"/>
              <a:buChar char="●"/>
            </a:pPr>
            <a:r>
              <a:rPr lang="en-US" sz="2000" b="0" i="0" u="none" strike="noStrike" cap="none" dirty="0">
                <a:solidFill>
                  <a:srgbClr val="262626"/>
                </a:solidFill>
                <a:ea typeface="Arial"/>
                <a:cs typeface="Arial"/>
                <a:sym typeface="Arial"/>
              </a:rPr>
              <a:t>If food is left, ask customers if there is anything that can be done.</a:t>
            </a:r>
            <a:endParaRPr sz="2000" b="0" i="0" u="none" strike="noStrike" cap="none" dirty="0">
              <a:solidFill>
                <a:srgbClr val="262626"/>
              </a:solidFill>
              <a:ea typeface="Arial"/>
              <a:cs typeface="Arial"/>
              <a:sym typeface="Arial"/>
            </a:endParaRPr>
          </a:p>
        </p:txBody>
      </p:sp>
      <p:pic>
        <p:nvPicPr>
          <p:cNvPr id="203" name="Google Shape;203;gfcfee5bc2d_2_0"/>
          <p:cNvPicPr preferRelativeResize="0"/>
          <p:nvPr/>
        </p:nvPicPr>
        <p:blipFill rotWithShape="1">
          <a:blip r:embed="rId3">
            <a:alphaModFix/>
          </a:blip>
          <a:srcRect/>
          <a:stretch/>
        </p:blipFill>
        <p:spPr>
          <a:xfrm>
            <a:off x="7479808" y="2135025"/>
            <a:ext cx="4304192" cy="2869461"/>
          </a:xfrm>
          <a:prstGeom prst="rect">
            <a:avLst/>
          </a:prstGeom>
          <a:noFill/>
          <a:ln>
            <a:noFill/>
          </a:ln>
        </p:spPr>
      </p:pic>
    </p:spTree>
    <p:extLst>
      <p:ext uri="{BB962C8B-B14F-4D97-AF65-F5344CB8AC3E}">
        <p14:creationId xmlns:p14="http://schemas.microsoft.com/office/powerpoint/2010/main" val="18995110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DBE34-9C14-E085-8DBB-7B23803E2CF2}"/>
              </a:ext>
            </a:extLst>
          </p:cNvPr>
          <p:cNvSpPr>
            <a:spLocks noGrp="1"/>
          </p:cNvSpPr>
          <p:nvPr>
            <p:ph type="title"/>
          </p:nvPr>
        </p:nvSpPr>
        <p:spPr>
          <a:xfrm>
            <a:off x="185352" y="0"/>
            <a:ext cx="10515600" cy="744007"/>
          </a:xfrm>
        </p:spPr>
        <p:txBody>
          <a:bodyPr>
            <a:normAutofit/>
          </a:bodyPr>
          <a:lstStyle/>
          <a:p>
            <a:r>
              <a:rPr lang="en-US" dirty="0"/>
              <a:t>4.1 Introduction</a:t>
            </a:r>
          </a:p>
        </p:txBody>
      </p:sp>
      <p:sp>
        <p:nvSpPr>
          <p:cNvPr id="3" name="Content Placeholder 2">
            <a:extLst>
              <a:ext uri="{FF2B5EF4-FFF2-40B4-BE49-F238E27FC236}">
                <a16:creationId xmlns:a16="http://schemas.microsoft.com/office/drawing/2014/main" id="{0F9A48A6-CD64-1957-7CC8-93FA743681A2}"/>
              </a:ext>
            </a:extLst>
          </p:cNvPr>
          <p:cNvSpPr>
            <a:spLocks noGrp="1"/>
          </p:cNvSpPr>
          <p:nvPr>
            <p:ph idx="1"/>
          </p:nvPr>
        </p:nvSpPr>
        <p:spPr>
          <a:xfrm>
            <a:off x="435833" y="836612"/>
            <a:ext cx="7793768" cy="5184775"/>
          </a:xfrm>
        </p:spPr>
        <p:txBody>
          <a:bodyPr>
            <a:normAutofit fontScale="92500" lnSpcReduction="10000"/>
          </a:bodyPr>
          <a:lstStyle/>
          <a:p>
            <a:pPr marL="0" indent="0">
              <a:buNone/>
            </a:pPr>
            <a:r>
              <a:rPr lang="en-US" dirty="0"/>
              <a:t>45% of food waste in a restaurant comes from the preparation stage. This includes wastage from food scraps, peelings or food that has expired. </a:t>
            </a:r>
          </a:p>
          <a:p>
            <a:pPr marL="0" indent="0">
              <a:buNone/>
            </a:pPr>
            <a:endParaRPr lang="en-US" dirty="0"/>
          </a:p>
          <a:p>
            <a:pPr marL="0" indent="0">
              <a:buNone/>
            </a:pPr>
            <a:r>
              <a:rPr lang="en-US" dirty="0"/>
              <a:t>The cause of this can be due to lack of awareness and empowerment of kitchen staff in the food waste management process.</a:t>
            </a:r>
          </a:p>
          <a:p>
            <a:pPr marL="0" indent="0">
              <a:buNone/>
            </a:pPr>
            <a:endParaRPr lang="en-US" dirty="0"/>
          </a:p>
          <a:p>
            <a:pPr marL="0" indent="0">
              <a:buNone/>
            </a:pPr>
            <a:r>
              <a:rPr lang="en-US" dirty="0"/>
              <a:t>To tackle this, the kitchen should hold a significant responsibility in identifying wastage, planning how to implement change and executing these changes. In particular, the kitchen level holds responsibility for creating a flexible and efficient menu that makes the most of ingredients.</a:t>
            </a:r>
          </a:p>
          <a:p>
            <a:endParaRPr lang="en-US" dirty="0"/>
          </a:p>
        </p:txBody>
      </p:sp>
      <p:pic>
        <p:nvPicPr>
          <p:cNvPr id="4" name="Google Shape;108;p25">
            <a:extLst>
              <a:ext uri="{FF2B5EF4-FFF2-40B4-BE49-F238E27FC236}">
                <a16:creationId xmlns:a16="http://schemas.microsoft.com/office/drawing/2014/main" id="{1BE45C6A-003F-33A9-B056-E30D5070F4D1}"/>
              </a:ext>
            </a:extLst>
          </p:cNvPr>
          <p:cNvPicPr preferRelativeResize="0"/>
          <p:nvPr/>
        </p:nvPicPr>
        <p:blipFill rotWithShape="1">
          <a:blip r:embed="rId2">
            <a:alphaModFix/>
          </a:blip>
          <a:srcRect/>
          <a:stretch/>
        </p:blipFill>
        <p:spPr>
          <a:xfrm>
            <a:off x="7955047" y="2007749"/>
            <a:ext cx="4018651" cy="2842500"/>
          </a:xfrm>
          <a:prstGeom prst="rect">
            <a:avLst/>
          </a:prstGeom>
          <a:noFill/>
          <a:ln>
            <a:noFill/>
          </a:ln>
        </p:spPr>
      </p:pic>
    </p:spTree>
    <p:extLst>
      <p:ext uri="{BB962C8B-B14F-4D97-AF65-F5344CB8AC3E}">
        <p14:creationId xmlns:p14="http://schemas.microsoft.com/office/powerpoint/2010/main" val="40868411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9" name="Google Shape;209;gfcfee5bc2d_2_28"/>
          <p:cNvSpPr txBox="1"/>
          <p:nvPr/>
        </p:nvSpPr>
        <p:spPr>
          <a:xfrm>
            <a:off x="417701" y="209109"/>
            <a:ext cx="11774299" cy="1134600"/>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Clr>
                <a:srgbClr val="000000"/>
              </a:buClr>
              <a:buSzPts val="4324"/>
              <a:buFont typeface="Arial"/>
              <a:buNone/>
            </a:pPr>
            <a:r>
              <a:rPr lang="en-US" sz="4400" i="0" u="none" strike="noStrike" cap="none" dirty="0">
                <a:solidFill>
                  <a:schemeClr val="dk1"/>
                </a:solidFill>
                <a:latin typeface="+mj-lt"/>
                <a:ea typeface="Arial"/>
                <a:cs typeface="Arial"/>
                <a:sym typeface="Arial"/>
              </a:rPr>
              <a:t>2. Steps to monitor and engage with the customer</a:t>
            </a:r>
            <a:endParaRPr sz="4400" i="0" u="none" strike="noStrike" cap="none" dirty="0">
              <a:solidFill>
                <a:schemeClr val="dk1"/>
              </a:solidFill>
              <a:latin typeface="+mj-lt"/>
              <a:ea typeface="Arial"/>
              <a:cs typeface="Arial"/>
              <a:sym typeface="Arial"/>
            </a:endParaRPr>
          </a:p>
        </p:txBody>
      </p:sp>
      <p:sp>
        <p:nvSpPr>
          <p:cNvPr id="210" name="Google Shape;210;gfcfee5bc2d_2_28"/>
          <p:cNvSpPr txBox="1"/>
          <p:nvPr/>
        </p:nvSpPr>
        <p:spPr>
          <a:xfrm>
            <a:off x="417701" y="1585444"/>
            <a:ext cx="6514439" cy="31700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dirty="0">
                <a:solidFill>
                  <a:srgbClr val="262626"/>
                </a:solidFill>
                <a:ea typeface="Arial"/>
                <a:cs typeface="Arial"/>
                <a:sym typeface="Arial"/>
              </a:rPr>
              <a:t>Encourage clients to take their food home with them, </a:t>
            </a:r>
            <a:r>
              <a:rPr lang="en-US" sz="2000" b="0" i="0" u="none" strike="noStrike" cap="none" dirty="0">
                <a:solidFill>
                  <a:srgbClr val="262626"/>
                </a:solidFill>
                <a:ea typeface="Arial"/>
                <a:cs typeface="Arial"/>
                <a:sym typeface="Arial"/>
              </a:rPr>
              <a:t>ensure the waiting staff offer guests the opportunity to take home their unfinished food.</a:t>
            </a: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262626"/>
                </a:solidFill>
                <a:ea typeface="Arial"/>
                <a:cs typeface="Arial"/>
                <a:sym typeface="Arial"/>
              </a:rPr>
              <a:t>Service staff should be able to be an ambassador of your restaurant’s philosophy :</a:t>
            </a:r>
            <a:endParaRPr sz="2000" b="0" i="0" u="none" strike="noStrike" cap="none" dirty="0">
              <a:solidFill>
                <a:srgbClr val="262626"/>
              </a:solidFill>
              <a:ea typeface="Arial"/>
              <a:cs typeface="Arial"/>
              <a:sym typeface="Arial"/>
            </a:endParaRPr>
          </a:p>
          <a:p>
            <a:pPr marL="457200" marR="0" lvl="0" indent="-355600" algn="l" rtl="0">
              <a:lnSpc>
                <a:spcPct val="100000"/>
              </a:lnSpc>
              <a:spcBef>
                <a:spcPts val="0"/>
              </a:spcBef>
              <a:spcAft>
                <a:spcPts val="0"/>
              </a:spcAft>
              <a:buClr>
                <a:srgbClr val="262626"/>
              </a:buClr>
              <a:buSzPts val="2000"/>
              <a:buFont typeface="Arial"/>
              <a:buChar char="●"/>
            </a:pPr>
            <a:r>
              <a:rPr lang="en-US" sz="2000" b="0" i="0" u="none" strike="noStrike" cap="none" dirty="0">
                <a:solidFill>
                  <a:srgbClr val="262626"/>
                </a:solidFill>
                <a:ea typeface="Arial"/>
                <a:cs typeface="Arial"/>
                <a:sym typeface="Arial"/>
              </a:rPr>
              <a:t>offer a container for customers to take home their food;</a:t>
            </a:r>
            <a:endParaRPr sz="2000" b="0" i="0" u="none" strike="noStrike" cap="none" dirty="0">
              <a:solidFill>
                <a:srgbClr val="262626"/>
              </a:solidFill>
              <a:ea typeface="Arial"/>
              <a:cs typeface="Arial"/>
              <a:sym typeface="Arial"/>
            </a:endParaRPr>
          </a:p>
          <a:p>
            <a:pPr marL="457200" marR="0" lvl="0" indent="-355600" algn="l" rtl="0">
              <a:lnSpc>
                <a:spcPct val="100000"/>
              </a:lnSpc>
              <a:spcBef>
                <a:spcPts val="0"/>
              </a:spcBef>
              <a:spcAft>
                <a:spcPts val="0"/>
              </a:spcAft>
              <a:buClr>
                <a:srgbClr val="262626"/>
              </a:buClr>
              <a:buSzPts val="2000"/>
              <a:buFont typeface="Arial"/>
              <a:buChar char="●"/>
            </a:pPr>
            <a:r>
              <a:rPr lang="en-US" sz="2000" b="0" i="0" u="none" strike="noStrike" cap="none" dirty="0">
                <a:solidFill>
                  <a:srgbClr val="262626"/>
                </a:solidFill>
                <a:ea typeface="Arial"/>
                <a:cs typeface="Arial"/>
                <a:sym typeface="Arial"/>
              </a:rPr>
              <a:t>explain why the restaurant are taking steps to combat food waste and the steps they are taking. </a:t>
            </a:r>
            <a:endParaRPr sz="2000" b="0" i="0" u="none" strike="noStrike" cap="none" dirty="0">
              <a:solidFill>
                <a:srgbClr val="262626"/>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262626"/>
              </a:solidFill>
              <a:ea typeface="Arial"/>
              <a:cs typeface="Arial"/>
              <a:sym typeface="Arial"/>
            </a:endParaRPr>
          </a:p>
        </p:txBody>
      </p:sp>
      <p:pic>
        <p:nvPicPr>
          <p:cNvPr id="211" name="Google Shape;211;gfcfee5bc2d_2_28"/>
          <p:cNvPicPr preferRelativeResize="0"/>
          <p:nvPr/>
        </p:nvPicPr>
        <p:blipFill rotWithShape="1">
          <a:blip r:embed="rId3">
            <a:alphaModFix/>
          </a:blip>
          <a:srcRect/>
          <a:stretch/>
        </p:blipFill>
        <p:spPr>
          <a:xfrm>
            <a:off x="7488194" y="2052032"/>
            <a:ext cx="4130905" cy="2753936"/>
          </a:xfrm>
          <a:prstGeom prst="rect">
            <a:avLst/>
          </a:prstGeom>
          <a:noFill/>
          <a:ln>
            <a:noFill/>
          </a:ln>
        </p:spPr>
      </p:pic>
      <p:sp>
        <p:nvSpPr>
          <p:cNvPr id="2" name="TextBox 1">
            <a:extLst>
              <a:ext uri="{FF2B5EF4-FFF2-40B4-BE49-F238E27FC236}">
                <a16:creationId xmlns:a16="http://schemas.microsoft.com/office/drawing/2014/main" id="{2DA9AC21-3EA0-3F66-F930-18361152D9A1}"/>
              </a:ext>
            </a:extLst>
          </p:cNvPr>
          <p:cNvSpPr txBox="1"/>
          <p:nvPr/>
        </p:nvSpPr>
        <p:spPr>
          <a:xfrm>
            <a:off x="417701" y="5688612"/>
            <a:ext cx="8008924" cy="246221"/>
          </a:xfrm>
          <a:prstGeom prst="rect">
            <a:avLst/>
          </a:prstGeom>
          <a:noFill/>
        </p:spPr>
        <p:txBody>
          <a:bodyPr wrap="none" rtlCol="0">
            <a:spAutoFit/>
          </a:bodyPr>
          <a:lstStyle/>
          <a:p>
            <a:r>
              <a:rPr lang="en-US" sz="1000" b="0" i="0" u="none" strike="noStrike" cap="none" dirty="0">
                <a:solidFill>
                  <a:srgbClr val="262626"/>
                </a:solidFill>
                <a:ea typeface="Arial"/>
                <a:cs typeface="Arial"/>
                <a:sym typeface="Arial"/>
              </a:rPr>
              <a:t>Source: </a:t>
            </a:r>
            <a:r>
              <a:rPr lang="en-US" sz="1000" b="0" i="0" u="sng" strike="noStrike" cap="none" dirty="0">
                <a:solidFill>
                  <a:srgbClr val="1155CC"/>
                </a:solidFill>
                <a:ea typeface="Arial"/>
                <a:cs typeface="Arial"/>
                <a:sym typeface="Arial"/>
                <a:hlinkClick r:id="rId4">
                  <a:extLst>
                    <a:ext uri="{A12FA001-AC4F-418D-AE19-62706E023703}">
                      <ahyp:hlinkClr xmlns:ahyp="http://schemas.microsoft.com/office/drawing/2018/hyperlinkcolor" val="tx"/>
                    </a:ext>
                  </a:extLst>
                </a:hlinkClick>
              </a:rPr>
              <a:t>https://www.umweltbundesamt.de/sites/default/files/medien/376/publikationen/prevention_of_food_waste_in_the_catering_sector_bf.pdf</a:t>
            </a:r>
            <a:endParaRPr lang="en-US" sz="1000" b="0" i="0" u="sng" strike="noStrike" cap="none" dirty="0">
              <a:solidFill>
                <a:srgbClr val="1155CC"/>
              </a:solidFill>
              <a:ea typeface="Arial"/>
              <a:cs typeface="Arial"/>
              <a:sym typeface="Arial"/>
            </a:endParaRPr>
          </a:p>
        </p:txBody>
      </p:sp>
    </p:spTree>
    <p:extLst>
      <p:ext uri="{BB962C8B-B14F-4D97-AF65-F5344CB8AC3E}">
        <p14:creationId xmlns:p14="http://schemas.microsoft.com/office/powerpoint/2010/main" val="36939264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9" name="Google Shape;219;p20"/>
          <p:cNvSpPr txBox="1"/>
          <p:nvPr/>
        </p:nvSpPr>
        <p:spPr>
          <a:xfrm>
            <a:off x="117047" y="157681"/>
            <a:ext cx="10486476" cy="5570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4000"/>
              <a:buFont typeface="Calibri"/>
              <a:buNone/>
            </a:pPr>
            <a:r>
              <a:rPr lang="en-US" sz="4400" dirty="0">
                <a:solidFill>
                  <a:schemeClr val="dk1"/>
                </a:solidFill>
                <a:latin typeface="+mj-lt"/>
                <a:ea typeface="Arial"/>
                <a:cs typeface="Arial"/>
                <a:sym typeface="Arial"/>
              </a:rPr>
              <a:t>W</a:t>
            </a:r>
            <a:r>
              <a:rPr lang="en-US" sz="4400" i="0" u="none" strike="noStrike" cap="none" dirty="0">
                <a:solidFill>
                  <a:schemeClr val="dk1"/>
                </a:solidFill>
                <a:latin typeface="+mj-lt"/>
                <a:ea typeface="Arial"/>
                <a:cs typeface="Arial"/>
                <a:sym typeface="Arial"/>
              </a:rPr>
              <a:t>atch a video and discuss </a:t>
            </a:r>
            <a:endParaRPr sz="4400" i="0" u="none" strike="noStrike" cap="none" dirty="0">
              <a:solidFill>
                <a:schemeClr val="dk1"/>
              </a:solidFill>
              <a:latin typeface="+mj-lt"/>
              <a:ea typeface="Arial"/>
              <a:cs typeface="Arial"/>
              <a:sym typeface="Arial"/>
            </a:endParaRPr>
          </a:p>
        </p:txBody>
      </p:sp>
      <p:pic>
        <p:nvPicPr>
          <p:cNvPr id="3" name="Online Media 2">
            <a:hlinkClick r:id="" action="ppaction://media"/>
            <a:extLst>
              <a:ext uri="{FF2B5EF4-FFF2-40B4-BE49-F238E27FC236}">
                <a16:creationId xmlns:a16="http://schemas.microsoft.com/office/drawing/2014/main" id="{75602CCA-4771-CA94-A3F0-833833A3CD14}"/>
              </a:ext>
            </a:extLst>
          </p:cNvPr>
          <p:cNvPicPr>
            <a:picLocks noRot="1" noChangeAspect="1"/>
          </p:cNvPicPr>
          <p:nvPr>
            <a:videoFile r:link="rId1"/>
          </p:nvPr>
        </p:nvPicPr>
        <p:blipFill>
          <a:blip r:embed="rId4"/>
          <a:stretch>
            <a:fillRect/>
          </a:stretch>
        </p:blipFill>
        <p:spPr>
          <a:xfrm>
            <a:off x="611952" y="1588098"/>
            <a:ext cx="5156750" cy="2913564"/>
          </a:xfrm>
          <a:prstGeom prst="rect">
            <a:avLst/>
          </a:prstGeom>
          <a:ln w="88900">
            <a:solidFill>
              <a:srgbClr val="7030A0"/>
            </a:solidFill>
          </a:ln>
        </p:spPr>
      </p:pic>
      <p:sp>
        <p:nvSpPr>
          <p:cNvPr id="4" name="TextBox 3">
            <a:hlinkClick r:id="rId5"/>
            <a:extLst>
              <a:ext uri="{FF2B5EF4-FFF2-40B4-BE49-F238E27FC236}">
                <a16:creationId xmlns:a16="http://schemas.microsoft.com/office/drawing/2014/main" id="{03B98B8E-AEEA-EFFB-8295-03789F40CF6B}"/>
              </a:ext>
            </a:extLst>
          </p:cNvPr>
          <p:cNvSpPr txBox="1"/>
          <p:nvPr/>
        </p:nvSpPr>
        <p:spPr>
          <a:xfrm>
            <a:off x="487694" y="4900570"/>
            <a:ext cx="5156750" cy="369332"/>
          </a:xfrm>
          <a:prstGeom prst="rect">
            <a:avLst/>
          </a:prstGeom>
          <a:noFill/>
        </p:spPr>
        <p:txBody>
          <a:bodyPr wrap="square" rtlCol="0">
            <a:spAutoFit/>
          </a:bodyPr>
          <a:lstStyle/>
          <a:p>
            <a:pPr algn="ctr"/>
            <a:r>
              <a:rPr lang="en-US" b="1" i="0" dirty="0">
                <a:solidFill>
                  <a:srgbClr val="030303"/>
                </a:solidFill>
                <a:effectLst/>
                <a:latin typeface="YouTube Sans"/>
                <a:hlinkClick r:id="rId5"/>
              </a:rPr>
              <a:t>Your Business is Food, don't throw it away</a:t>
            </a:r>
            <a:endParaRPr lang="en-US" b="1" i="0" dirty="0">
              <a:solidFill>
                <a:srgbClr val="030303"/>
              </a:solidFill>
              <a:effectLst/>
              <a:latin typeface="YouTube Sans"/>
            </a:endParaRPr>
          </a:p>
        </p:txBody>
      </p:sp>
      <p:sp>
        <p:nvSpPr>
          <p:cNvPr id="6" name="TextBox 5">
            <a:extLst>
              <a:ext uri="{FF2B5EF4-FFF2-40B4-BE49-F238E27FC236}">
                <a16:creationId xmlns:a16="http://schemas.microsoft.com/office/drawing/2014/main" id="{47B5B4C4-5264-2395-3C8D-A7F2E7172B5E}"/>
              </a:ext>
            </a:extLst>
          </p:cNvPr>
          <p:cNvSpPr txBox="1"/>
          <p:nvPr/>
        </p:nvSpPr>
        <p:spPr>
          <a:xfrm>
            <a:off x="6096000" y="1588098"/>
            <a:ext cx="5395510" cy="3139321"/>
          </a:xfrm>
          <a:prstGeom prst="rect">
            <a:avLst/>
          </a:prstGeom>
          <a:noFill/>
        </p:spPr>
        <p:txBody>
          <a:bodyPr wrap="square" rtlCol="0">
            <a:spAutoFit/>
          </a:bodyPr>
          <a:lstStyle/>
          <a:p>
            <a:pPr marL="342900" indent="-342900">
              <a:buFont typeface="+mj-lt"/>
              <a:buAutoNum type="arabicPeriod"/>
            </a:pPr>
            <a:r>
              <a:rPr lang="en-US" dirty="0">
                <a:solidFill>
                  <a:srgbClr val="7030A0"/>
                </a:solidFill>
              </a:rPr>
              <a:t>Which of the food waste reduction tasks seen in this video are performed by the service staff?</a:t>
            </a:r>
          </a:p>
          <a:p>
            <a:pPr marL="342900" indent="-342900">
              <a:buFont typeface="+mj-lt"/>
              <a:buAutoNum type="arabicPeriod"/>
            </a:pPr>
            <a:endParaRPr lang="en-US" dirty="0">
              <a:solidFill>
                <a:srgbClr val="7030A0"/>
              </a:solidFill>
            </a:endParaRPr>
          </a:p>
          <a:p>
            <a:pPr marL="342900" indent="-342900">
              <a:buFont typeface="+mj-lt"/>
              <a:buAutoNum type="arabicPeriod"/>
            </a:pPr>
            <a:r>
              <a:rPr lang="en-US" dirty="0">
                <a:solidFill>
                  <a:srgbClr val="7030A0"/>
                </a:solidFill>
              </a:rPr>
              <a:t>What information from other team members would you expect to be able to complete these tasks successfully?</a:t>
            </a:r>
          </a:p>
          <a:p>
            <a:pPr marL="342900" indent="-342900">
              <a:buFont typeface="+mj-lt"/>
              <a:buAutoNum type="arabicPeriod"/>
            </a:pPr>
            <a:endParaRPr lang="en-US" dirty="0">
              <a:solidFill>
                <a:srgbClr val="7030A0"/>
              </a:solidFill>
            </a:endParaRPr>
          </a:p>
          <a:p>
            <a:pPr marL="342900" indent="-342900">
              <a:buFont typeface="+mj-lt"/>
              <a:buAutoNum type="arabicPeriod"/>
            </a:pPr>
            <a:r>
              <a:rPr lang="en-US" dirty="0">
                <a:solidFill>
                  <a:srgbClr val="7030A0"/>
                </a:solidFill>
              </a:rPr>
              <a:t>Which tasks might service staff be able to provide support to operational/kitchen staff to increase efficiency and reduce waste?</a:t>
            </a:r>
          </a:p>
          <a:p>
            <a:pPr marL="342900" indent="-342900">
              <a:buFont typeface="+mj-lt"/>
              <a:buAutoNum type="arabicPeriod"/>
            </a:pPr>
            <a:endParaRPr lang="en-US" dirty="0">
              <a:solidFill>
                <a:srgbClr val="7030A0"/>
              </a:solidFill>
            </a:endParaRPr>
          </a:p>
        </p:txBody>
      </p:sp>
    </p:spTree>
    <p:extLst>
      <p:ext uri="{BB962C8B-B14F-4D97-AF65-F5344CB8AC3E}">
        <p14:creationId xmlns:p14="http://schemas.microsoft.com/office/powerpoint/2010/main" val="137797927"/>
      </p:ext>
    </p:extLst>
  </p:cSld>
  <p:clrMapOvr>
    <a:masterClrMapping/>
  </p:clrMapOvr>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Google Shape;244;p90"/>
          <p:cNvSpPr txBox="1"/>
          <p:nvPr/>
        </p:nvSpPr>
        <p:spPr>
          <a:xfrm>
            <a:off x="351692" y="-35169"/>
            <a:ext cx="9988062"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800" b="1" i="0" u="none" strike="noStrike" cap="none" dirty="0">
                <a:solidFill>
                  <a:schemeClr val="dk1"/>
                </a:solidFill>
                <a:latin typeface="+mj-lt"/>
                <a:ea typeface="Arial"/>
                <a:cs typeface="Arial"/>
                <a:sym typeface="Arial"/>
              </a:rPr>
              <a:t>4.4 Conclusions</a:t>
            </a:r>
            <a:endParaRPr sz="1400" b="0" i="0" u="none" strike="noStrike" cap="none" dirty="0">
              <a:solidFill>
                <a:schemeClr val="dk1"/>
              </a:solidFill>
              <a:latin typeface="+mj-lt"/>
              <a:ea typeface="Arial"/>
              <a:cs typeface="Arial"/>
              <a:sym typeface="Arial"/>
            </a:endParaRPr>
          </a:p>
        </p:txBody>
      </p:sp>
      <p:sp>
        <p:nvSpPr>
          <p:cNvPr id="245" name="Google Shape;245;p90"/>
          <p:cNvSpPr txBox="1"/>
          <p:nvPr/>
        </p:nvSpPr>
        <p:spPr>
          <a:xfrm>
            <a:off x="93785" y="1301359"/>
            <a:ext cx="11746523" cy="4290549"/>
          </a:xfrm>
          <a:prstGeom prst="rect">
            <a:avLst/>
          </a:prstGeom>
          <a:noFill/>
          <a:ln>
            <a:noFill/>
          </a:ln>
        </p:spPr>
        <p:txBody>
          <a:bodyPr spcFirstLastPara="1" wrap="square" lIns="91425" tIns="45700" rIns="91425" bIns="45700" anchor="t" anchorCtr="0">
            <a:noAutofit/>
          </a:bodyPr>
          <a:lstStyle/>
          <a:p>
            <a:pPr marL="457200" marR="0" lvl="0" indent="-425450" algn="l" rtl="0">
              <a:lnSpc>
                <a:spcPct val="90000"/>
              </a:lnSpc>
              <a:spcBef>
                <a:spcPts val="0"/>
              </a:spcBef>
              <a:spcAft>
                <a:spcPts val="0"/>
              </a:spcAft>
              <a:buClr>
                <a:srgbClr val="262626"/>
              </a:buClr>
              <a:buSzPts val="1720"/>
              <a:buFont typeface="Arial"/>
              <a:buChar char="•"/>
            </a:pPr>
            <a:r>
              <a:rPr lang="en-US" sz="2300" b="0" i="0" u="none" strike="noStrike" cap="none" dirty="0">
                <a:solidFill>
                  <a:srgbClr val="262626"/>
                </a:solidFill>
                <a:ea typeface="Arial"/>
                <a:cs typeface="Arial"/>
                <a:sym typeface="Arial"/>
              </a:rPr>
              <a:t>You have learned that service staff and customers play an important role in reducing food waste in hospitality. </a:t>
            </a:r>
            <a:endParaRPr sz="2300" b="0" i="0" u="none" strike="noStrike" cap="none" dirty="0">
              <a:solidFill>
                <a:srgbClr val="262626"/>
              </a:solidFill>
              <a:ea typeface="Arial"/>
              <a:cs typeface="Arial"/>
              <a:sym typeface="Arial"/>
            </a:endParaRPr>
          </a:p>
          <a:p>
            <a:pPr marL="457200" marR="0" lvl="0" indent="0" algn="l" rtl="0">
              <a:lnSpc>
                <a:spcPct val="90000"/>
              </a:lnSpc>
              <a:spcBef>
                <a:spcPts val="0"/>
              </a:spcBef>
              <a:spcAft>
                <a:spcPts val="0"/>
              </a:spcAft>
              <a:buClr>
                <a:srgbClr val="000000"/>
              </a:buClr>
              <a:buSzPts val="2200"/>
              <a:buFont typeface="Arial"/>
              <a:buNone/>
            </a:pPr>
            <a:endParaRPr sz="2200" b="0" i="0" u="none" strike="noStrike" cap="none" dirty="0">
              <a:solidFill>
                <a:srgbClr val="262626"/>
              </a:solidFill>
              <a:ea typeface="Arial"/>
              <a:cs typeface="Arial"/>
              <a:sym typeface="Arial"/>
            </a:endParaRPr>
          </a:p>
          <a:p>
            <a:pPr marL="457200" marR="0" lvl="0" indent="-425450" algn="l" rtl="0">
              <a:lnSpc>
                <a:spcPct val="90000"/>
              </a:lnSpc>
              <a:spcBef>
                <a:spcPts val="0"/>
              </a:spcBef>
              <a:spcAft>
                <a:spcPts val="0"/>
              </a:spcAft>
              <a:buClr>
                <a:srgbClr val="262626"/>
              </a:buClr>
              <a:buSzPts val="1720"/>
              <a:buFont typeface="Arial"/>
              <a:buChar char="•"/>
            </a:pPr>
            <a:r>
              <a:rPr lang="en-US" sz="2300" b="0" i="0" u="none" strike="noStrike" cap="none" dirty="0">
                <a:solidFill>
                  <a:srgbClr val="262626"/>
                </a:solidFill>
                <a:ea typeface="Arial"/>
                <a:cs typeface="Arial"/>
                <a:sym typeface="Arial"/>
              </a:rPr>
              <a:t>It is crucial that service staff are aware of the steps their restaurant is taking to reduce food waste as they can be an important collaborator in this process.</a:t>
            </a:r>
            <a:endParaRPr sz="2300" b="0" i="0" u="none" strike="noStrike" cap="none" dirty="0">
              <a:solidFill>
                <a:srgbClr val="262626"/>
              </a:solidFill>
              <a:ea typeface="Arial"/>
              <a:cs typeface="Arial"/>
              <a:sym typeface="Arial"/>
            </a:endParaRPr>
          </a:p>
          <a:p>
            <a:pPr marL="457200" marR="0" lvl="0" indent="0" algn="l" rtl="0">
              <a:lnSpc>
                <a:spcPct val="90000"/>
              </a:lnSpc>
              <a:spcBef>
                <a:spcPts val="0"/>
              </a:spcBef>
              <a:spcAft>
                <a:spcPts val="0"/>
              </a:spcAft>
              <a:buClr>
                <a:srgbClr val="000000"/>
              </a:buClr>
              <a:buSzPts val="1600"/>
              <a:buFont typeface="Arial"/>
              <a:buNone/>
            </a:pPr>
            <a:endParaRPr sz="1600" b="0" i="0" u="none" strike="noStrike" cap="none" dirty="0">
              <a:solidFill>
                <a:srgbClr val="262626"/>
              </a:solidFill>
              <a:ea typeface="Arial"/>
              <a:cs typeface="Arial"/>
              <a:sym typeface="Arial"/>
            </a:endParaRPr>
          </a:p>
          <a:p>
            <a:pPr marL="457200" marR="0" lvl="0" indent="-425450" algn="l" rtl="0">
              <a:lnSpc>
                <a:spcPct val="90000"/>
              </a:lnSpc>
              <a:spcBef>
                <a:spcPts val="0"/>
              </a:spcBef>
              <a:spcAft>
                <a:spcPts val="0"/>
              </a:spcAft>
              <a:buClr>
                <a:srgbClr val="262626"/>
              </a:buClr>
              <a:buSzPts val="1720"/>
              <a:buFont typeface="Arial"/>
              <a:buChar char="•"/>
            </a:pPr>
            <a:r>
              <a:rPr lang="en-US" sz="2300" b="0" i="0" u="none" strike="noStrike" cap="none" dirty="0">
                <a:solidFill>
                  <a:srgbClr val="262626"/>
                </a:solidFill>
                <a:ea typeface="Arial"/>
                <a:cs typeface="Arial"/>
                <a:sym typeface="Arial"/>
              </a:rPr>
              <a:t>Communication between the customer and staff is key to ensure customers don’t produce plate waste.</a:t>
            </a:r>
            <a:endParaRPr sz="2300" b="0" i="0" u="none" strike="noStrike" cap="none" dirty="0">
              <a:solidFill>
                <a:srgbClr val="262626"/>
              </a:solidFill>
              <a:ea typeface="Arial"/>
              <a:cs typeface="Arial"/>
              <a:sym typeface="Arial"/>
            </a:endParaRPr>
          </a:p>
          <a:p>
            <a:pPr marL="457200" marR="0" lvl="0" indent="0" algn="l" rtl="0">
              <a:lnSpc>
                <a:spcPct val="90000"/>
              </a:lnSpc>
              <a:spcBef>
                <a:spcPts val="0"/>
              </a:spcBef>
              <a:spcAft>
                <a:spcPts val="0"/>
              </a:spcAft>
              <a:buClr>
                <a:srgbClr val="000000"/>
              </a:buClr>
              <a:buSzPts val="1600"/>
              <a:buFont typeface="Arial"/>
              <a:buNone/>
            </a:pPr>
            <a:endParaRPr sz="1600" b="0" i="0" u="none" strike="noStrike" cap="none" dirty="0">
              <a:solidFill>
                <a:srgbClr val="262626"/>
              </a:solidFill>
              <a:ea typeface="Arial"/>
              <a:cs typeface="Arial"/>
              <a:sym typeface="Arial"/>
            </a:endParaRPr>
          </a:p>
          <a:p>
            <a:pPr marL="457200" marR="0" lvl="0" indent="-425450" algn="l" rtl="0">
              <a:lnSpc>
                <a:spcPct val="90000"/>
              </a:lnSpc>
              <a:spcBef>
                <a:spcPts val="0"/>
              </a:spcBef>
              <a:spcAft>
                <a:spcPts val="0"/>
              </a:spcAft>
              <a:buClr>
                <a:srgbClr val="262626"/>
              </a:buClr>
              <a:buSzPts val="1720"/>
              <a:buFont typeface="Arial"/>
              <a:buChar char="•"/>
            </a:pPr>
            <a:r>
              <a:rPr lang="en-US" sz="2300" b="0" i="0" u="none" strike="noStrike" cap="none" dirty="0">
                <a:solidFill>
                  <a:srgbClr val="262626"/>
                </a:solidFill>
                <a:ea typeface="Arial"/>
                <a:cs typeface="Arial"/>
                <a:sym typeface="Arial"/>
              </a:rPr>
              <a:t>Communication includes being able to describe portion sizes, ingredients and give recommendations that suit the customer to ensure they receive the meal they want and will enjoy. This not only reduces the chance of them leaving food waste but also ensure the customer has a great experience and is more likely to come back!</a:t>
            </a:r>
            <a:endParaRPr sz="2300" b="0" i="0" u="none" strike="noStrike" cap="none" dirty="0">
              <a:solidFill>
                <a:srgbClr val="262626"/>
              </a:solidFill>
              <a:ea typeface="Arial"/>
              <a:cs typeface="Arial"/>
              <a:sym typeface="Arial"/>
            </a:endParaRPr>
          </a:p>
          <a:p>
            <a:pPr marL="0" marR="0" lvl="0" indent="0" algn="l" rtl="0">
              <a:lnSpc>
                <a:spcPct val="90000"/>
              </a:lnSpc>
              <a:spcBef>
                <a:spcPts val="0"/>
              </a:spcBef>
              <a:spcAft>
                <a:spcPts val="0"/>
              </a:spcAft>
              <a:buClr>
                <a:srgbClr val="000000"/>
              </a:buClr>
              <a:buSzPts val="2800"/>
              <a:buFont typeface="Arial"/>
              <a:buNone/>
            </a:pPr>
            <a:endParaRPr sz="2300" b="0" i="0" u="none" strike="noStrike" cap="none" dirty="0">
              <a:solidFill>
                <a:srgbClr val="262626"/>
              </a:solidFill>
              <a:ea typeface="Arial"/>
              <a:cs typeface="Arial"/>
              <a:sym typeface="Arial"/>
            </a:endParaRPr>
          </a:p>
          <a:p>
            <a:pPr marL="457200" marR="0" lvl="0" indent="0" algn="l" rtl="0">
              <a:lnSpc>
                <a:spcPct val="90000"/>
              </a:lnSpc>
              <a:spcBef>
                <a:spcPts val="0"/>
              </a:spcBef>
              <a:spcAft>
                <a:spcPts val="0"/>
              </a:spcAft>
              <a:buClr>
                <a:srgbClr val="000000"/>
              </a:buClr>
              <a:buSzPts val="2500"/>
              <a:buFont typeface="Arial"/>
              <a:buNone/>
            </a:pPr>
            <a:endParaRPr sz="2300" b="0" i="0" u="none" strike="noStrike" cap="none" dirty="0">
              <a:solidFill>
                <a:srgbClr val="262626"/>
              </a:solidFill>
              <a:ea typeface="Arial"/>
              <a:cs typeface="Arial"/>
              <a:sym typeface="Arial"/>
            </a:endParaRPr>
          </a:p>
        </p:txBody>
      </p:sp>
    </p:spTree>
    <p:extLst>
      <p:ext uri="{BB962C8B-B14F-4D97-AF65-F5344CB8AC3E}">
        <p14:creationId xmlns:p14="http://schemas.microsoft.com/office/powerpoint/2010/main" val="33034027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BBB00-7C66-8EF5-4617-760D31C54DFB}"/>
              </a:ext>
            </a:extLst>
          </p:cNvPr>
          <p:cNvSpPr>
            <a:spLocks noGrp="1"/>
          </p:cNvSpPr>
          <p:nvPr>
            <p:ph type="title"/>
          </p:nvPr>
        </p:nvSpPr>
        <p:spPr/>
        <p:txBody>
          <a:bodyPr/>
          <a:lstStyle/>
          <a:p>
            <a:r>
              <a:rPr lang="en-GB" dirty="0"/>
              <a:t>Useful Links and References</a:t>
            </a:r>
          </a:p>
        </p:txBody>
      </p:sp>
      <p:sp>
        <p:nvSpPr>
          <p:cNvPr id="3" name="Content Placeholder 2">
            <a:extLst>
              <a:ext uri="{FF2B5EF4-FFF2-40B4-BE49-F238E27FC236}">
                <a16:creationId xmlns:a16="http://schemas.microsoft.com/office/drawing/2014/main" id="{DDB7A99E-7D71-7646-853A-043CF6CFC435}"/>
              </a:ext>
            </a:extLst>
          </p:cNvPr>
          <p:cNvSpPr>
            <a:spLocks noGrp="1"/>
          </p:cNvSpPr>
          <p:nvPr>
            <p:ph sz="half" idx="1"/>
          </p:nvPr>
        </p:nvSpPr>
        <p:spPr/>
        <p:txBody>
          <a:bodyPr/>
          <a:lstStyle/>
          <a:p>
            <a:r>
              <a:rPr lang="en-GB" sz="2400" dirty="0"/>
              <a:t>WRAP – food waste reduction roadmap</a:t>
            </a:r>
          </a:p>
          <a:p>
            <a:pPr lvl="1"/>
            <a:r>
              <a:rPr lang="en-GB" sz="2000" dirty="0">
                <a:hlinkClick r:id="rId4"/>
              </a:rPr>
              <a:t>https://wrap.org.uk/taking-action/food-drink/initiatives/food-waste-reduction-roadmap</a:t>
            </a:r>
            <a:endParaRPr lang="en-GB" sz="2000" dirty="0"/>
          </a:p>
          <a:p>
            <a:pPr defTabSz="457200">
              <a:buClr>
                <a:prstClr val="black"/>
              </a:buClr>
              <a:buSzPts val="1800"/>
              <a:defRPr/>
            </a:pPr>
            <a:r>
              <a:rPr lang="en-US" sz="2400" dirty="0">
                <a:sym typeface="Arial"/>
              </a:rPr>
              <a:t>Food redistribution in the EU: Practical Guide to reduce food waste in the catering sector </a:t>
            </a:r>
          </a:p>
          <a:p>
            <a:pPr defTabSz="457200">
              <a:buClr>
                <a:prstClr val="black"/>
              </a:buClr>
              <a:buSzPts val="1800"/>
              <a:defRPr/>
            </a:pPr>
            <a:r>
              <a:rPr kumimoji="0" lang="en-US" sz="1800" b="0" i="0" u="sng" strike="noStrike" kern="1200" cap="none" spc="0" normalizeH="0" baseline="0" noProof="0" dirty="0">
                <a:ln>
                  <a:noFill/>
                </a:ln>
                <a:solidFill>
                  <a:srgbClr val="1155CC"/>
                </a:solidFill>
                <a:effectLst/>
                <a:uLnTx/>
                <a:uFillTx/>
                <a:latin typeface="Calibri" panose="020F0502020204030204"/>
                <a:ea typeface="Arial"/>
                <a:cs typeface="Arial"/>
                <a:sym typeface="Arial"/>
                <a:hlinkClick r:id="rId5">
                  <a:extLst>
                    <a:ext uri="{A12FA001-AC4F-418D-AE19-62706E023703}">
                      <ahyp:hlinkClr xmlns:ahyp="http://schemas.microsoft.com/office/drawing/2018/hyperlinkcolor" val="tx"/>
                    </a:ext>
                  </a:extLst>
                </a:hlinkClick>
              </a:rPr>
              <a:t>https://ec.europa.eu/food/system/files/2019-05/fw_lib_gfd_esp_guia-restauracion-2017.pdf</a:t>
            </a:r>
            <a:endParaRPr kumimoji="0" lang="en-US" sz="1800" b="0" i="0" u="sng" strike="noStrike" kern="1200" cap="none" spc="0" normalizeH="0" baseline="0" noProof="0" dirty="0">
              <a:ln>
                <a:noFill/>
              </a:ln>
              <a:solidFill>
                <a:srgbClr val="1155CC"/>
              </a:solidFill>
              <a:effectLst/>
              <a:uLnTx/>
              <a:uFillTx/>
              <a:latin typeface="Calibri" panose="020F0502020204030204"/>
              <a:ea typeface="Arial"/>
              <a:cs typeface="Arial"/>
              <a:sym typeface="Arial"/>
            </a:endParaRPr>
          </a:p>
          <a:p>
            <a:pPr marL="0" marR="0" lvl="0" indent="0" algn="l" defTabSz="457200" rtl="0" eaLnBrk="1" fontAlgn="auto" latinLnBrk="0" hangingPunct="1">
              <a:lnSpc>
                <a:spcPct val="90000"/>
              </a:lnSpc>
              <a:spcBef>
                <a:spcPts val="1000"/>
              </a:spcBef>
              <a:spcAft>
                <a:spcPts val="0"/>
              </a:spcAft>
              <a:buClr>
                <a:prstClr val="black"/>
              </a:buClr>
              <a:buSzPts val="1946"/>
              <a:buFont typeface="Arial"/>
              <a:buNone/>
              <a:tabLst/>
              <a:defRPr/>
            </a:pPr>
            <a:r>
              <a:rPr lang="en-US" sz="2400" dirty="0">
                <a:sym typeface="Arial"/>
              </a:rPr>
              <a:t>Checklist to review the progress of food waste management: </a:t>
            </a:r>
          </a:p>
          <a:p>
            <a:pPr lvl="1" defTabSz="457200">
              <a:buClr>
                <a:prstClr val="black"/>
              </a:buClr>
              <a:buSzPts val="2099"/>
              <a:defRPr/>
            </a:pPr>
            <a:r>
              <a:rPr lang="en-US" sz="2000" dirty="0">
                <a:sym typeface="Arial"/>
                <a:hlinkClick r:id="rId6">
                  <a:extLst>
                    <a:ext uri="{A12FA001-AC4F-418D-AE19-62706E023703}">
                      <ahyp:hlinkClr xmlns:ahyp="http://schemas.microsoft.com/office/drawing/2018/hyperlinkcolor" val="tx"/>
                    </a:ext>
                  </a:extLst>
                </a:hlinkClick>
              </a:rPr>
              <a:t>https://archive.wrap.org.uk/sites/files/wrap/Summary%20Checklist_FINAL.pdf</a:t>
            </a:r>
            <a:r>
              <a:rPr lang="en-US" sz="2000" dirty="0">
                <a:sym typeface="Arial"/>
              </a:rPr>
              <a:t> </a:t>
            </a:r>
          </a:p>
          <a:p>
            <a:pPr marL="0" marR="0" lvl="0" indent="0" algn="l" defTabSz="457200" rtl="0" eaLnBrk="1" fontAlgn="auto" latinLnBrk="0" hangingPunct="1">
              <a:lnSpc>
                <a:spcPct val="90000"/>
              </a:lnSpc>
              <a:spcBef>
                <a:spcPts val="1000"/>
              </a:spcBef>
              <a:spcAft>
                <a:spcPts val="0"/>
              </a:spcAft>
              <a:buClr>
                <a:prstClr val="black"/>
              </a:buClr>
              <a:buSzPts val="1946"/>
              <a:buFont typeface="Arial"/>
              <a:buNone/>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a typeface="Arial"/>
              <a:cs typeface="Arial"/>
              <a:sym typeface="Arial"/>
            </a:endParaRPr>
          </a:p>
          <a:p>
            <a:endParaRPr lang="en-GB" sz="2400" dirty="0"/>
          </a:p>
          <a:p>
            <a:pPr lvl="1"/>
            <a:endParaRPr lang="en-GB" dirty="0"/>
          </a:p>
          <a:p>
            <a:pPr lvl="1"/>
            <a:endParaRPr lang="en-GB" dirty="0"/>
          </a:p>
          <a:p>
            <a:pPr lvl="1"/>
            <a:endParaRPr lang="en-GB" dirty="0"/>
          </a:p>
        </p:txBody>
      </p:sp>
      <p:sp>
        <p:nvSpPr>
          <p:cNvPr id="4" name="Content Placeholder 3">
            <a:extLst>
              <a:ext uri="{FF2B5EF4-FFF2-40B4-BE49-F238E27FC236}">
                <a16:creationId xmlns:a16="http://schemas.microsoft.com/office/drawing/2014/main" id="{DB7530CF-9ACB-F118-E412-079B8D81D772}"/>
              </a:ext>
            </a:extLst>
          </p:cNvPr>
          <p:cNvSpPr>
            <a:spLocks noGrp="1"/>
          </p:cNvSpPr>
          <p:nvPr>
            <p:ph sz="half" idx="2"/>
          </p:nvPr>
        </p:nvSpPr>
        <p:spPr>
          <a:xfrm>
            <a:off x="6172198" y="873125"/>
            <a:ext cx="4725573" cy="5184775"/>
          </a:xfrm>
        </p:spPr>
        <p:txBody>
          <a:bodyPr/>
          <a:lstStyle/>
          <a:p>
            <a:pPr lvl="1"/>
            <a:endParaRPr lang="en-US" sz="2000" dirty="0">
              <a:solidFill>
                <a:schemeClr val="tx2"/>
              </a:solidFill>
            </a:endParaRPr>
          </a:p>
          <a:p>
            <a:pPr lvl="1"/>
            <a:r>
              <a:rPr lang="en-US" sz="2000" dirty="0"/>
              <a:t>M</a:t>
            </a:r>
            <a:r>
              <a:rPr lang="en-US" sz="2000" dirty="0">
                <a:solidFill>
                  <a:schemeClr val="tx2"/>
                </a:solidFill>
              </a:rPr>
              <a:t>odern pantry food waste reduction case study</a:t>
            </a:r>
          </a:p>
          <a:p>
            <a:pPr lvl="1"/>
            <a:endParaRPr lang="en-GB" dirty="0"/>
          </a:p>
          <a:p>
            <a:pPr lvl="1"/>
            <a:endParaRPr lang="en-GB" dirty="0"/>
          </a:p>
          <a:p>
            <a:pPr lvl="1"/>
            <a:endParaRPr lang="en-GB" dirty="0"/>
          </a:p>
          <a:p>
            <a:pPr lvl="1"/>
            <a:endParaRPr lang="en-GB" dirty="0"/>
          </a:p>
          <a:p>
            <a:pPr lvl="1"/>
            <a:r>
              <a:rPr lang="en-US" sz="2000" dirty="0"/>
              <a:t>Ted Talk, Arthur Potts Dawson: A vision for sustainable restaurants</a:t>
            </a:r>
          </a:p>
        </p:txBody>
      </p:sp>
      <p:pic>
        <p:nvPicPr>
          <p:cNvPr id="7" name="Online Media 6" title="modern pantry food waste reduction case study">
            <a:hlinkClick r:id="" action="ppaction://media"/>
            <a:extLst>
              <a:ext uri="{FF2B5EF4-FFF2-40B4-BE49-F238E27FC236}">
                <a16:creationId xmlns:a16="http://schemas.microsoft.com/office/drawing/2014/main" id="{DE5901BB-F3EC-019D-A00B-996A33F7F1B8}"/>
              </a:ext>
            </a:extLst>
          </p:cNvPr>
          <p:cNvPicPr>
            <a:picLocks noRot="1" noChangeAspect="1"/>
          </p:cNvPicPr>
          <p:nvPr>
            <a:videoFile r:link="rId1"/>
          </p:nvPr>
        </p:nvPicPr>
        <p:blipFill>
          <a:blip r:embed="rId7"/>
          <a:stretch>
            <a:fillRect/>
          </a:stretch>
        </p:blipFill>
        <p:spPr>
          <a:xfrm>
            <a:off x="9252343" y="1732314"/>
            <a:ext cx="2540000" cy="1435100"/>
          </a:xfrm>
          <a:prstGeom prst="rect">
            <a:avLst/>
          </a:prstGeom>
        </p:spPr>
      </p:pic>
      <p:pic>
        <p:nvPicPr>
          <p:cNvPr id="8" name="Online Media 7" title="Arthur Potts Dawson: A vision for sustainable restaurants">
            <a:hlinkClick r:id="" action="ppaction://media"/>
            <a:extLst>
              <a:ext uri="{FF2B5EF4-FFF2-40B4-BE49-F238E27FC236}">
                <a16:creationId xmlns:a16="http://schemas.microsoft.com/office/drawing/2014/main" id="{E23807BD-358E-F2A2-D7E1-5CA1D9C83FBF}"/>
              </a:ext>
            </a:extLst>
          </p:cNvPr>
          <p:cNvPicPr>
            <a:picLocks noRot="1" noChangeAspect="1"/>
          </p:cNvPicPr>
          <p:nvPr>
            <a:videoFile r:link="rId2"/>
          </p:nvPr>
        </p:nvPicPr>
        <p:blipFill>
          <a:blip r:embed="rId8"/>
          <a:stretch>
            <a:fillRect/>
          </a:stretch>
        </p:blipFill>
        <p:spPr>
          <a:xfrm>
            <a:off x="9252343" y="4580710"/>
            <a:ext cx="2540000" cy="1435100"/>
          </a:xfrm>
          <a:prstGeom prst="rect">
            <a:avLst/>
          </a:prstGeom>
        </p:spPr>
      </p:pic>
      <p:pic>
        <p:nvPicPr>
          <p:cNvPr id="5" name="Google Shape;302;p18">
            <a:extLst>
              <a:ext uri="{FF2B5EF4-FFF2-40B4-BE49-F238E27FC236}">
                <a16:creationId xmlns:a16="http://schemas.microsoft.com/office/drawing/2014/main" id="{D98EE1EC-60B2-1A5D-A88F-24BFEE1BD775}"/>
              </a:ext>
            </a:extLst>
          </p:cNvPr>
          <p:cNvPicPr preferRelativeResize="0"/>
          <p:nvPr/>
        </p:nvPicPr>
        <p:blipFill rotWithShape="1">
          <a:blip r:embed="rId9">
            <a:alphaModFix/>
          </a:blip>
          <a:srcRect/>
          <a:stretch/>
        </p:blipFill>
        <p:spPr>
          <a:xfrm>
            <a:off x="8275196" y="668915"/>
            <a:ext cx="1094355" cy="468573"/>
          </a:xfrm>
          <a:prstGeom prst="rect">
            <a:avLst/>
          </a:prstGeom>
          <a:noFill/>
          <a:ln>
            <a:noFill/>
          </a:ln>
        </p:spPr>
      </p:pic>
    </p:spTree>
    <p:extLst>
      <p:ext uri="{BB962C8B-B14F-4D97-AF65-F5344CB8AC3E}">
        <p14:creationId xmlns:p14="http://schemas.microsoft.com/office/powerpoint/2010/main" val="2065780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7"/>
                </p:tgtEl>
              </p:cMediaNode>
            </p:video>
            <p:seq concurrent="1" nextAc="seek">
              <p:cTn id="12" restart="whenNotActive" fill="hold" evtFilter="cancelBubble" nodeType="interactiveSeq">
                <p:stCondLst>
                  <p:cond evt="onClick" delay="0">
                    <p:tgtEl>
                      <p:spTgt spid="7"/>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7"/>
                                        </p:tgtEl>
                                      </p:cBhvr>
                                    </p:cmd>
                                  </p:childTnLst>
                                </p:cTn>
                              </p:par>
                            </p:childTnLst>
                          </p:cTn>
                        </p:par>
                      </p:childTnLst>
                    </p:cTn>
                  </p:par>
                </p:childTnLst>
              </p:cTn>
              <p:nextCondLst>
                <p:cond evt="onClick" delay="0">
                  <p:tgtEl>
                    <p:spTgt spid="7"/>
                  </p:tgtEl>
                </p:cond>
              </p:nextCondLst>
            </p:seq>
            <p:video>
              <p:cMediaNode vol="80000">
                <p:cTn id="17" fill="hold" display="0">
                  <p:stCondLst>
                    <p:cond delay="indefinite"/>
                  </p:stCondLst>
                </p:cTn>
                <p:tgtEl>
                  <p:spTgt spid="8"/>
                </p:tgtEl>
              </p:cMediaNode>
            </p:video>
            <p:seq concurrent="1" nextAc="seek">
              <p:cTn id="18" restart="whenNotActive" fill="hold" evtFilter="cancelBubble" nodeType="interactiveSeq">
                <p:stCondLst>
                  <p:cond evt="onClick" delay="0">
                    <p:tgtEl>
                      <p:spTgt spid="8"/>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BBB00-7C66-8EF5-4617-760D31C54DFB}"/>
              </a:ext>
            </a:extLst>
          </p:cNvPr>
          <p:cNvSpPr>
            <a:spLocks noGrp="1"/>
          </p:cNvSpPr>
          <p:nvPr>
            <p:ph type="title"/>
          </p:nvPr>
        </p:nvSpPr>
        <p:spPr/>
        <p:txBody>
          <a:bodyPr/>
          <a:lstStyle/>
          <a:p>
            <a:r>
              <a:rPr lang="en-GB" dirty="0"/>
              <a:t>Useful Links and References</a:t>
            </a:r>
          </a:p>
        </p:txBody>
      </p:sp>
      <p:sp>
        <p:nvSpPr>
          <p:cNvPr id="3" name="Content Placeholder 2">
            <a:extLst>
              <a:ext uri="{FF2B5EF4-FFF2-40B4-BE49-F238E27FC236}">
                <a16:creationId xmlns:a16="http://schemas.microsoft.com/office/drawing/2014/main" id="{DDB7A99E-7D71-7646-853A-043CF6CFC435}"/>
              </a:ext>
            </a:extLst>
          </p:cNvPr>
          <p:cNvSpPr>
            <a:spLocks noGrp="1"/>
          </p:cNvSpPr>
          <p:nvPr>
            <p:ph sz="half" idx="1"/>
          </p:nvPr>
        </p:nvSpPr>
        <p:spPr/>
        <p:txBody>
          <a:bodyPr>
            <a:normAutofit/>
          </a:bodyPr>
          <a:lstStyle/>
          <a:p>
            <a:r>
              <a:rPr lang="en-GB" sz="2000" dirty="0"/>
              <a:t>Poco Tapas Bar case study:</a:t>
            </a:r>
          </a:p>
          <a:p>
            <a:pPr lvl="1"/>
            <a:r>
              <a:rPr lang="en-GB" sz="1800" dirty="0">
                <a:hlinkClick r:id="rId4"/>
              </a:rPr>
              <a:t>https://www.pocotapasbar.com/sustainability</a:t>
            </a:r>
            <a:endParaRPr lang="en-GB" sz="1800" dirty="0"/>
          </a:p>
          <a:p>
            <a:pPr defTabSz="457200">
              <a:buClr>
                <a:prstClr val="black"/>
              </a:buClr>
              <a:buSzPts val="1946"/>
              <a:defRPr/>
            </a:pPr>
            <a:endParaRPr lang="en-US" sz="2000" dirty="0">
              <a:sym typeface="Arial"/>
            </a:endParaRPr>
          </a:p>
          <a:p>
            <a:pPr>
              <a:lnSpc>
                <a:spcPct val="110000"/>
              </a:lnSpc>
              <a:buClr>
                <a:srgbClr val="000000"/>
              </a:buClr>
              <a:buSzPct val="100000"/>
            </a:pPr>
            <a:r>
              <a:rPr lang="en-US" sz="2000" dirty="0">
                <a:sym typeface="Arial"/>
              </a:rPr>
              <a:t>Explore Seasonal Fruit and Vegetables in Europe</a:t>
            </a:r>
          </a:p>
          <a:p>
            <a:pPr lvl="1">
              <a:lnSpc>
                <a:spcPct val="110000"/>
              </a:lnSpc>
              <a:buClr>
                <a:schemeClr val="dk1"/>
              </a:buClr>
              <a:buSzPct val="114572"/>
            </a:pPr>
            <a:r>
              <a:rPr lang="en-US" sz="1800" dirty="0">
                <a:solidFill>
                  <a:schemeClr val="tx2"/>
                </a:solidFill>
                <a:sym typeface="Arial"/>
                <a:hlinkClick r:id="rId5"/>
              </a:rPr>
              <a:t>https://www.eufic.org/en/explore-seasonal-fruit-and-vegetables-in-europe</a:t>
            </a:r>
            <a:endParaRPr lang="en-US" sz="1800" dirty="0">
              <a:solidFill>
                <a:schemeClr val="tx2"/>
              </a:solidFill>
              <a:sym typeface="Arial"/>
            </a:endParaRPr>
          </a:p>
          <a:p>
            <a:pPr marL="0" marR="0" lvl="0" indent="0" algn="l" defTabSz="457200" rtl="0" eaLnBrk="1" fontAlgn="auto" latinLnBrk="0" hangingPunct="1">
              <a:lnSpc>
                <a:spcPct val="90000"/>
              </a:lnSpc>
              <a:spcBef>
                <a:spcPts val="1000"/>
              </a:spcBef>
              <a:spcAft>
                <a:spcPts val="0"/>
              </a:spcAft>
              <a:buClr>
                <a:prstClr val="black"/>
              </a:buClr>
              <a:buSzPts val="1946"/>
              <a:buFont typeface="Arial"/>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Arial"/>
              <a:cs typeface="Arial"/>
              <a:sym typeface="Arial"/>
            </a:endParaRPr>
          </a:p>
          <a:p>
            <a:endParaRPr lang="en-GB" sz="2000" dirty="0"/>
          </a:p>
          <a:p>
            <a:pPr lvl="1"/>
            <a:endParaRPr lang="en-GB" sz="2000" dirty="0"/>
          </a:p>
          <a:p>
            <a:pPr lvl="1"/>
            <a:endParaRPr lang="en-GB" sz="2000" dirty="0"/>
          </a:p>
          <a:p>
            <a:pPr lvl="1"/>
            <a:endParaRPr lang="en-GB" sz="2000" dirty="0"/>
          </a:p>
        </p:txBody>
      </p:sp>
      <p:sp>
        <p:nvSpPr>
          <p:cNvPr id="4" name="Content Placeholder 3">
            <a:extLst>
              <a:ext uri="{FF2B5EF4-FFF2-40B4-BE49-F238E27FC236}">
                <a16:creationId xmlns:a16="http://schemas.microsoft.com/office/drawing/2014/main" id="{DB7530CF-9ACB-F118-E412-079B8D81D772}"/>
              </a:ext>
            </a:extLst>
          </p:cNvPr>
          <p:cNvSpPr>
            <a:spLocks noGrp="1"/>
          </p:cNvSpPr>
          <p:nvPr>
            <p:ph sz="half" idx="2"/>
          </p:nvPr>
        </p:nvSpPr>
        <p:spPr>
          <a:xfrm>
            <a:off x="6172198" y="873125"/>
            <a:ext cx="4725573" cy="5184775"/>
          </a:xfrm>
        </p:spPr>
        <p:txBody>
          <a:bodyPr/>
          <a:lstStyle/>
          <a:p>
            <a:endParaRPr lang="en-GB" dirty="0"/>
          </a:p>
          <a:p>
            <a:pPr lvl="1"/>
            <a:r>
              <a:rPr lang="en-US" sz="2000" dirty="0">
                <a:solidFill>
                  <a:schemeClr val="tx2"/>
                </a:solidFill>
              </a:rPr>
              <a:t>The Struggle of a Zero-Waste Restaurant – Silo </a:t>
            </a:r>
            <a:r>
              <a:rPr lang="en-US" sz="2000" dirty="0" err="1">
                <a:solidFill>
                  <a:schemeClr val="tx2"/>
                </a:solidFill>
              </a:rPr>
              <a:t>Nordhavn</a:t>
            </a:r>
            <a:r>
              <a:rPr lang="en-US" sz="2000" dirty="0">
                <a:solidFill>
                  <a:schemeClr val="tx2"/>
                </a:solidFill>
              </a:rPr>
              <a:t> (Denmark)</a:t>
            </a:r>
          </a:p>
          <a:p>
            <a:pPr lvl="1"/>
            <a:endParaRPr lang="en-GB" dirty="0"/>
          </a:p>
          <a:p>
            <a:pPr lvl="1"/>
            <a:endParaRPr lang="en-GB" dirty="0"/>
          </a:p>
          <a:p>
            <a:pPr lvl="1"/>
            <a:endParaRPr lang="en-GB" dirty="0"/>
          </a:p>
          <a:p>
            <a:pPr lvl="1"/>
            <a:endParaRPr lang="en-GB" dirty="0"/>
          </a:p>
          <a:p>
            <a:pPr lvl="1"/>
            <a:r>
              <a:rPr lang="en-US" sz="2000" dirty="0" err="1"/>
              <a:t>Instock</a:t>
            </a:r>
            <a:r>
              <a:rPr lang="en-US" sz="2000" dirty="0"/>
              <a:t> restaurant case study video</a:t>
            </a:r>
          </a:p>
        </p:txBody>
      </p:sp>
      <p:pic>
        <p:nvPicPr>
          <p:cNvPr id="9" name="Online Media 8" title="The Struggle of a Zero-Waste Restaurant">
            <a:hlinkClick r:id="" action="ppaction://media"/>
            <a:extLst>
              <a:ext uri="{FF2B5EF4-FFF2-40B4-BE49-F238E27FC236}">
                <a16:creationId xmlns:a16="http://schemas.microsoft.com/office/drawing/2014/main" id="{B5E7E1FA-51B5-7DA9-13C3-22AA3AEEE3E2}"/>
              </a:ext>
            </a:extLst>
          </p:cNvPr>
          <p:cNvPicPr>
            <a:picLocks noRot="1" noChangeAspect="1"/>
          </p:cNvPicPr>
          <p:nvPr>
            <a:videoFile r:link="rId1"/>
          </p:nvPr>
        </p:nvPicPr>
        <p:blipFill>
          <a:blip r:embed="rId6"/>
          <a:stretch>
            <a:fillRect/>
          </a:stretch>
        </p:blipFill>
        <p:spPr>
          <a:xfrm>
            <a:off x="9300895" y="2072178"/>
            <a:ext cx="2540000" cy="1435100"/>
          </a:xfrm>
          <a:prstGeom prst="rect">
            <a:avLst/>
          </a:prstGeom>
        </p:spPr>
      </p:pic>
      <p:pic>
        <p:nvPicPr>
          <p:cNvPr id="10" name="Online Media 9" title="Instock story - Why we do what we do at Instock">
            <a:hlinkClick r:id="" action="ppaction://media"/>
            <a:extLst>
              <a:ext uri="{FF2B5EF4-FFF2-40B4-BE49-F238E27FC236}">
                <a16:creationId xmlns:a16="http://schemas.microsoft.com/office/drawing/2014/main" id="{2D63534D-8A79-DFE0-4D16-7B4FD7EB67EC}"/>
              </a:ext>
            </a:extLst>
          </p:cNvPr>
          <p:cNvPicPr>
            <a:picLocks noRot="1" noChangeAspect="1"/>
          </p:cNvPicPr>
          <p:nvPr>
            <a:videoFile r:link="rId2"/>
          </p:nvPr>
        </p:nvPicPr>
        <p:blipFill>
          <a:blip r:embed="rId7"/>
          <a:stretch>
            <a:fillRect/>
          </a:stretch>
        </p:blipFill>
        <p:spPr>
          <a:xfrm>
            <a:off x="9260435" y="4622800"/>
            <a:ext cx="2540000" cy="1435100"/>
          </a:xfrm>
          <a:prstGeom prst="rect">
            <a:avLst/>
          </a:prstGeom>
        </p:spPr>
      </p:pic>
      <p:pic>
        <p:nvPicPr>
          <p:cNvPr id="11" name="Google Shape;302;p18">
            <a:extLst>
              <a:ext uri="{FF2B5EF4-FFF2-40B4-BE49-F238E27FC236}">
                <a16:creationId xmlns:a16="http://schemas.microsoft.com/office/drawing/2014/main" id="{A199802E-AC26-B029-8B01-AE67C597FF16}"/>
              </a:ext>
            </a:extLst>
          </p:cNvPr>
          <p:cNvPicPr preferRelativeResize="0"/>
          <p:nvPr/>
        </p:nvPicPr>
        <p:blipFill rotWithShape="1">
          <a:blip r:embed="rId8">
            <a:alphaModFix/>
          </a:blip>
          <a:srcRect/>
          <a:stretch/>
        </p:blipFill>
        <p:spPr>
          <a:xfrm>
            <a:off x="8275196" y="668915"/>
            <a:ext cx="1094355" cy="468573"/>
          </a:xfrm>
          <a:prstGeom prst="rect">
            <a:avLst/>
          </a:prstGeom>
          <a:noFill/>
          <a:ln>
            <a:noFill/>
          </a:ln>
        </p:spPr>
      </p:pic>
    </p:spTree>
    <p:extLst>
      <p:ext uri="{BB962C8B-B14F-4D97-AF65-F5344CB8AC3E}">
        <p14:creationId xmlns:p14="http://schemas.microsoft.com/office/powerpoint/2010/main" val="1807991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9"/>
                </p:tgtEl>
              </p:cMediaNode>
            </p:video>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9"/>
                                        </p:tgtEl>
                                      </p:cBhvr>
                                    </p:cmd>
                                  </p:childTnLst>
                                </p:cTn>
                              </p:par>
                            </p:childTnLst>
                          </p:cTn>
                        </p:par>
                      </p:childTnLst>
                    </p:cTn>
                  </p:par>
                </p:childTnLst>
              </p:cTn>
              <p:nextCondLst>
                <p:cond evt="onClick" delay="0">
                  <p:tgtEl>
                    <p:spTgt spid="9"/>
                  </p:tgtEl>
                </p:cond>
              </p:nextCondLst>
            </p:seq>
            <p:video>
              <p:cMediaNode vol="80000">
                <p:cTn id="17" fill="hold" display="0">
                  <p:stCondLst>
                    <p:cond delay="indefinite"/>
                  </p:stCondLst>
                </p:cTn>
                <p:tgtEl>
                  <p:spTgt spid="10"/>
                </p:tgtEl>
              </p:cMediaNode>
            </p:video>
            <p:seq concurrent="1" nextAc="seek">
              <p:cTn id="18" restart="whenNotActive" fill="hold" evtFilter="cancelBubble" nodeType="interactiveSeq">
                <p:stCondLst>
                  <p:cond evt="onClick" delay="0">
                    <p:tgtEl>
                      <p:spTgt spid="10"/>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9B39B-07A3-1611-4197-8C47FF08171E}"/>
              </a:ext>
            </a:extLst>
          </p:cNvPr>
          <p:cNvSpPr>
            <a:spLocks noGrp="1"/>
          </p:cNvSpPr>
          <p:nvPr>
            <p:ph type="title"/>
          </p:nvPr>
        </p:nvSpPr>
        <p:spPr>
          <a:xfrm>
            <a:off x="0" y="326836"/>
            <a:ext cx="11460163" cy="744007"/>
          </a:xfrm>
        </p:spPr>
        <p:txBody>
          <a:bodyPr>
            <a:normAutofit fontScale="90000"/>
          </a:bodyPr>
          <a:lstStyle/>
          <a:p>
            <a:r>
              <a:rPr lang="en-US" dirty="0"/>
              <a:t>Restaurant food waste management at the pre-service stage</a:t>
            </a:r>
          </a:p>
        </p:txBody>
      </p:sp>
      <p:grpSp>
        <p:nvGrpSpPr>
          <p:cNvPr id="4" name="Google Shape;116;p9">
            <a:extLst>
              <a:ext uri="{FF2B5EF4-FFF2-40B4-BE49-F238E27FC236}">
                <a16:creationId xmlns:a16="http://schemas.microsoft.com/office/drawing/2014/main" id="{F4E3155D-3497-6E50-BC44-B0FE03A6440A}"/>
              </a:ext>
            </a:extLst>
          </p:cNvPr>
          <p:cNvGrpSpPr/>
          <p:nvPr/>
        </p:nvGrpSpPr>
        <p:grpSpPr>
          <a:xfrm>
            <a:off x="3087336" y="1378825"/>
            <a:ext cx="6017327" cy="3925735"/>
            <a:chOff x="2772652" y="1831"/>
            <a:chExt cx="2026582" cy="3925735"/>
          </a:xfrm>
        </p:grpSpPr>
        <p:sp>
          <p:nvSpPr>
            <p:cNvPr id="5" name="Google Shape;117;p9">
              <a:extLst>
                <a:ext uri="{FF2B5EF4-FFF2-40B4-BE49-F238E27FC236}">
                  <a16:creationId xmlns:a16="http://schemas.microsoft.com/office/drawing/2014/main" id="{8384E83A-1D50-BC3D-DB1E-05CBDA602230}"/>
                </a:ext>
              </a:extLst>
            </p:cNvPr>
            <p:cNvSpPr/>
            <p:nvPr/>
          </p:nvSpPr>
          <p:spPr>
            <a:xfrm>
              <a:off x="2772652" y="1831"/>
              <a:ext cx="2026582" cy="654289"/>
            </a:xfrm>
            <a:prstGeom prst="roundRect">
              <a:avLst>
                <a:gd name="adj" fmla="val 10000"/>
              </a:avLst>
            </a:prstGeom>
            <a:solidFill>
              <a:srgbClr val="469ED8"/>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 name="Google Shape;118;p9">
              <a:extLst>
                <a:ext uri="{FF2B5EF4-FFF2-40B4-BE49-F238E27FC236}">
                  <a16:creationId xmlns:a16="http://schemas.microsoft.com/office/drawing/2014/main" id="{B1F1BB16-C6BB-F9CB-239F-FAE64FC8EF0E}"/>
                </a:ext>
              </a:extLst>
            </p:cNvPr>
            <p:cNvSpPr txBox="1"/>
            <p:nvPr/>
          </p:nvSpPr>
          <p:spPr>
            <a:xfrm>
              <a:off x="2791815" y="20994"/>
              <a:ext cx="1988256" cy="615963"/>
            </a:xfrm>
            <a:prstGeom prst="rect">
              <a:avLst/>
            </a:prstGeom>
            <a:solidFill>
              <a:schemeClr val="accent1"/>
            </a:solid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rgbClr val="000000"/>
                </a:buClr>
                <a:buSzPts val="2100"/>
                <a:buFont typeface="Arial"/>
                <a:buNone/>
              </a:pPr>
              <a:r>
                <a:rPr lang="en-US" sz="2600" b="1" i="0" u="none" strike="noStrike" cap="none" dirty="0">
                  <a:solidFill>
                    <a:schemeClr val="dk1"/>
                  </a:solidFill>
                  <a:latin typeface="Arial"/>
                  <a:ea typeface="Arial"/>
                  <a:cs typeface="Arial"/>
                  <a:sym typeface="Arial"/>
                </a:rPr>
                <a:t>Kitchen level</a:t>
              </a:r>
              <a:endParaRPr sz="1900" b="1" i="0" u="none" strike="noStrike" cap="none" dirty="0">
                <a:solidFill>
                  <a:schemeClr val="dk1"/>
                </a:solidFill>
                <a:latin typeface="Arial"/>
                <a:ea typeface="Arial"/>
                <a:cs typeface="Arial"/>
                <a:sym typeface="Arial"/>
              </a:endParaRPr>
            </a:p>
          </p:txBody>
        </p:sp>
        <p:sp>
          <p:nvSpPr>
            <p:cNvPr id="7" name="Google Shape;119;p9">
              <a:extLst>
                <a:ext uri="{FF2B5EF4-FFF2-40B4-BE49-F238E27FC236}">
                  <a16:creationId xmlns:a16="http://schemas.microsoft.com/office/drawing/2014/main" id="{A0D4D1DF-332A-4F63-02FA-CE8CDE58308A}"/>
                </a:ext>
              </a:extLst>
            </p:cNvPr>
            <p:cNvSpPr/>
            <p:nvPr/>
          </p:nvSpPr>
          <p:spPr>
            <a:xfrm>
              <a:off x="2975310" y="656120"/>
              <a:ext cx="202658" cy="490717"/>
            </a:xfrm>
            <a:custGeom>
              <a:avLst/>
              <a:gdLst/>
              <a:ahLst/>
              <a:cxnLst/>
              <a:rect l="l" t="t" r="r" b="b"/>
              <a:pathLst>
                <a:path w="120000" h="120000" extrusionOk="0">
                  <a:moveTo>
                    <a:pt x="0" y="0"/>
                  </a:moveTo>
                  <a:lnTo>
                    <a:pt x="0" y="120000"/>
                  </a:lnTo>
                  <a:lnTo>
                    <a:pt x="120000" y="120000"/>
                  </a:lnTo>
                </a:path>
              </a:pathLst>
            </a:custGeom>
            <a:noFill/>
            <a:ln w="25400" cap="flat" cmpd="sng">
              <a:solidFill>
                <a:srgbClr val="FFA145"/>
              </a:solidFill>
              <a:prstDash val="solid"/>
              <a:round/>
              <a:headEnd type="none" w="sm" len="sm"/>
              <a:tailEnd type="none" w="sm" len="sm"/>
            </a:ln>
          </p:spPr>
        </p:sp>
        <p:sp>
          <p:nvSpPr>
            <p:cNvPr id="8" name="Google Shape;120;p9">
              <a:extLst>
                <a:ext uri="{FF2B5EF4-FFF2-40B4-BE49-F238E27FC236}">
                  <a16:creationId xmlns:a16="http://schemas.microsoft.com/office/drawing/2014/main" id="{F9E51313-7860-C5DD-146B-9E959C584136}"/>
                </a:ext>
              </a:extLst>
            </p:cNvPr>
            <p:cNvSpPr/>
            <p:nvPr/>
          </p:nvSpPr>
          <p:spPr>
            <a:xfrm>
              <a:off x="3177968" y="819692"/>
              <a:ext cx="1472161" cy="654289"/>
            </a:xfrm>
            <a:prstGeom prst="roundRect">
              <a:avLst>
                <a:gd name="adj" fmla="val 10000"/>
              </a:avLst>
            </a:prstGeom>
            <a:solidFill>
              <a:schemeClr val="lt1">
                <a:alpha val="88627"/>
              </a:schemeClr>
            </a:solidFill>
            <a:ln w="25400" cap="flat" cmpd="sng">
              <a:solidFill>
                <a:srgbClr val="FCB73E"/>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121;p9">
              <a:extLst>
                <a:ext uri="{FF2B5EF4-FFF2-40B4-BE49-F238E27FC236}">
                  <a16:creationId xmlns:a16="http://schemas.microsoft.com/office/drawing/2014/main" id="{156D8A3F-0B90-B1A3-364D-DF5D34EDF2D7}"/>
                </a:ext>
              </a:extLst>
            </p:cNvPr>
            <p:cNvSpPr txBox="1"/>
            <p:nvPr/>
          </p:nvSpPr>
          <p:spPr>
            <a:xfrm>
              <a:off x="3197131" y="838855"/>
              <a:ext cx="1433835" cy="615963"/>
            </a:xfrm>
            <a:prstGeom prst="rect">
              <a:avLst/>
            </a:prstGeom>
            <a:noFill/>
            <a:ln>
              <a:noFill/>
            </a:ln>
          </p:spPr>
          <p:txBody>
            <a:bodyPr spcFirstLastPara="1" wrap="square" lIns="34275" tIns="22850" rIns="34275"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Menu engineering</a:t>
              </a:r>
              <a:endParaRPr sz="1400" b="0" i="0" u="none" strike="noStrike" cap="none">
                <a:solidFill>
                  <a:srgbClr val="000000"/>
                </a:solidFill>
                <a:latin typeface="Arial"/>
                <a:ea typeface="Arial"/>
                <a:cs typeface="Arial"/>
                <a:sym typeface="Arial"/>
              </a:endParaRPr>
            </a:p>
          </p:txBody>
        </p:sp>
        <p:sp>
          <p:nvSpPr>
            <p:cNvPr id="10" name="Google Shape;122;p9">
              <a:extLst>
                <a:ext uri="{FF2B5EF4-FFF2-40B4-BE49-F238E27FC236}">
                  <a16:creationId xmlns:a16="http://schemas.microsoft.com/office/drawing/2014/main" id="{D68D1EBF-E246-CABE-3C7A-9187F69A609C}"/>
                </a:ext>
              </a:extLst>
            </p:cNvPr>
            <p:cNvSpPr/>
            <p:nvPr/>
          </p:nvSpPr>
          <p:spPr>
            <a:xfrm>
              <a:off x="2975310" y="656120"/>
              <a:ext cx="202658" cy="1308578"/>
            </a:xfrm>
            <a:custGeom>
              <a:avLst/>
              <a:gdLst/>
              <a:ahLst/>
              <a:cxnLst/>
              <a:rect l="l" t="t" r="r" b="b"/>
              <a:pathLst>
                <a:path w="120000" h="120000" extrusionOk="0">
                  <a:moveTo>
                    <a:pt x="0" y="0"/>
                  </a:moveTo>
                  <a:lnTo>
                    <a:pt x="0" y="120000"/>
                  </a:lnTo>
                  <a:lnTo>
                    <a:pt x="120000" y="120000"/>
                  </a:lnTo>
                </a:path>
              </a:pathLst>
            </a:custGeom>
            <a:noFill/>
            <a:ln w="25400" cap="flat" cmpd="sng">
              <a:solidFill>
                <a:srgbClr val="FFA145"/>
              </a:solidFill>
              <a:prstDash val="solid"/>
              <a:round/>
              <a:headEnd type="none" w="sm" len="sm"/>
              <a:tailEnd type="none" w="sm" len="sm"/>
            </a:ln>
          </p:spPr>
        </p:sp>
        <p:sp>
          <p:nvSpPr>
            <p:cNvPr id="11" name="Google Shape;123;p9">
              <a:extLst>
                <a:ext uri="{FF2B5EF4-FFF2-40B4-BE49-F238E27FC236}">
                  <a16:creationId xmlns:a16="http://schemas.microsoft.com/office/drawing/2014/main" id="{EBD09309-7F00-0D44-57B4-C6BD98DABC68}"/>
                </a:ext>
              </a:extLst>
            </p:cNvPr>
            <p:cNvSpPr/>
            <p:nvPr/>
          </p:nvSpPr>
          <p:spPr>
            <a:xfrm>
              <a:off x="3177968" y="1637554"/>
              <a:ext cx="1459546" cy="654289"/>
            </a:xfrm>
            <a:prstGeom prst="roundRect">
              <a:avLst>
                <a:gd name="adj" fmla="val 10000"/>
              </a:avLst>
            </a:prstGeom>
            <a:solidFill>
              <a:schemeClr val="lt1">
                <a:alpha val="88627"/>
              </a:schemeClr>
            </a:solidFill>
            <a:ln w="25400" cap="flat" cmpd="sng">
              <a:solidFill>
                <a:srgbClr val="FDAF4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4;p9">
              <a:extLst>
                <a:ext uri="{FF2B5EF4-FFF2-40B4-BE49-F238E27FC236}">
                  <a16:creationId xmlns:a16="http://schemas.microsoft.com/office/drawing/2014/main" id="{C043FEFD-07A0-886E-A456-4996EE887828}"/>
                </a:ext>
              </a:extLst>
            </p:cNvPr>
            <p:cNvSpPr txBox="1"/>
            <p:nvPr/>
          </p:nvSpPr>
          <p:spPr>
            <a:xfrm>
              <a:off x="3197131" y="1656717"/>
              <a:ext cx="1421220" cy="615963"/>
            </a:xfrm>
            <a:prstGeom prst="rect">
              <a:avLst/>
            </a:prstGeom>
            <a:noFill/>
            <a:ln>
              <a:noFill/>
            </a:ln>
          </p:spPr>
          <p:txBody>
            <a:bodyPr spcFirstLastPara="1" wrap="square" lIns="34275" tIns="22850" rIns="34275"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Creativity</a:t>
              </a:r>
              <a:endParaRPr sz="1400" b="0" i="0" u="none" strike="noStrike" cap="none">
                <a:solidFill>
                  <a:srgbClr val="000000"/>
                </a:solidFill>
                <a:latin typeface="Arial"/>
                <a:ea typeface="Arial"/>
                <a:cs typeface="Arial"/>
                <a:sym typeface="Arial"/>
              </a:endParaRPr>
            </a:p>
          </p:txBody>
        </p:sp>
        <p:sp>
          <p:nvSpPr>
            <p:cNvPr id="13" name="Google Shape;125;p9">
              <a:extLst>
                <a:ext uri="{FF2B5EF4-FFF2-40B4-BE49-F238E27FC236}">
                  <a16:creationId xmlns:a16="http://schemas.microsoft.com/office/drawing/2014/main" id="{3C1F5D2B-362C-1014-2DDE-493F2E34C60F}"/>
                </a:ext>
              </a:extLst>
            </p:cNvPr>
            <p:cNvSpPr/>
            <p:nvPr/>
          </p:nvSpPr>
          <p:spPr>
            <a:xfrm>
              <a:off x="2975310" y="656120"/>
              <a:ext cx="202658" cy="2126440"/>
            </a:xfrm>
            <a:custGeom>
              <a:avLst/>
              <a:gdLst/>
              <a:ahLst/>
              <a:cxnLst/>
              <a:rect l="l" t="t" r="r" b="b"/>
              <a:pathLst>
                <a:path w="120000" h="120000" extrusionOk="0">
                  <a:moveTo>
                    <a:pt x="0" y="0"/>
                  </a:moveTo>
                  <a:lnTo>
                    <a:pt x="0" y="120000"/>
                  </a:lnTo>
                  <a:lnTo>
                    <a:pt x="120000" y="120000"/>
                  </a:lnTo>
                </a:path>
              </a:pathLst>
            </a:custGeom>
            <a:noFill/>
            <a:ln w="25400" cap="flat" cmpd="sng">
              <a:solidFill>
                <a:srgbClr val="FFA145"/>
              </a:solidFill>
              <a:prstDash val="solid"/>
              <a:round/>
              <a:headEnd type="none" w="sm" len="sm"/>
              <a:tailEnd type="none" w="sm" len="sm"/>
            </a:ln>
          </p:spPr>
        </p:sp>
        <p:sp>
          <p:nvSpPr>
            <p:cNvPr id="14" name="Google Shape;126;p9">
              <a:extLst>
                <a:ext uri="{FF2B5EF4-FFF2-40B4-BE49-F238E27FC236}">
                  <a16:creationId xmlns:a16="http://schemas.microsoft.com/office/drawing/2014/main" id="{BD6A954E-244F-CCA4-8000-02F0505F5FA8}"/>
                </a:ext>
              </a:extLst>
            </p:cNvPr>
            <p:cNvSpPr/>
            <p:nvPr/>
          </p:nvSpPr>
          <p:spPr>
            <a:xfrm>
              <a:off x="3177968" y="2455416"/>
              <a:ext cx="1424435" cy="654289"/>
            </a:xfrm>
            <a:prstGeom prst="roundRect">
              <a:avLst>
                <a:gd name="adj" fmla="val 10000"/>
              </a:avLst>
            </a:prstGeom>
            <a:solidFill>
              <a:schemeClr val="lt1">
                <a:alpha val="88627"/>
              </a:schemeClr>
            </a:solidFill>
            <a:ln w="25400" cap="flat" cmpd="sng">
              <a:solidFill>
                <a:srgbClr val="FDA84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27;p9">
              <a:extLst>
                <a:ext uri="{FF2B5EF4-FFF2-40B4-BE49-F238E27FC236}">
                  <a16:creationId xmlns:a16="http://schemas.microsoft.com/office/drawing/2014/main" id="{FA7AEA3A-BEB0-4FDF-D8BB-3868A8268E2D}"/>
                </a:ext>
              </a:extLst>
            </p:cNvPr>
            <p:cNvSpPr txBox="1"/>
            <p:nvPr/>
          </p:nvSpPr>
          <p:spPr>
            <a:xfrm>
              <a:off x="3197131" y="2474579"/>
              <a:ext cx="1386109" cy="615963"/>
            </a:xfrm>
            <a:prstGeom prst="rect">
              <a:avLst/>
            </a:prstGeom>
            <a:noFill/>
            <a:ln>
              <a:noFill/>
            </a:ln>
          </p:spPr>
          <p:txBody>
            <a:bodyPr spcFirstLastPara="1" wrap="square" lIns="34275" tIns="22850" rIns="34275"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Seasonality</a:t>
              </a:r>
              <a:endParaRPr sz="1400" b="0" i="0" u="none" strike="noStrike" cap="none">
                <a:solidFill>
                  <a:srgbClr val="000000"/>
                </a:solidFill>
                <a:latin typeface="Arial"/>
                <a:ea typeface="Arial"/>
                <a:cs typeface="Arial"/>
                <a:sym typeface="Arial"/>
              </a:endParaRPr>
            </a:p>
          </p:txBody>
        </p:sp>
        <p:sp>
          <p:nvSpPr>
            <p:cNvPr id="16" name="Google Shape;128;p9">
              <a:extLst>
                <a:ext uri="{FF2B5EF4-FFF2-40B4-BE49-F238E27FC236}">
                  <a16:creationId xmlns:a16="http://schemas.microsoft.com/office/drawing/2014/main" id="{3A87168B-6E1B-BEF8-5F89-0D8BE0FF91FE}"/>
                </a:ext>
              </a:extLst>
            </p:cNvPr>
            <p:cNvSpPr/>
            <p:nvPr/>
          </p:nvSpPr>
          <p:spPr>
            <a:xfrm>
              <a:off x="2975310" y="656120"/>
              <a:ext cx="202658" cy="2944302"/>
            </a:xfrm>
            <a:custGeom>
              <a:avLst/>
              <a:gdLst/>
              <a:ahLst/>
              <a:cxnLst/>
              <a:rect l="l" t="t" r="r" b="b"/>
              <a:pathLst>
                <a:path w="120000" h="120000" extrusionOk="0">
                  <a:moveTo>
                    <a:pt x="0" y="0"/>
                  </a:moveTo>
                  <a:lnTo>
                    <a:pt x="0" y="120000"/>
                  </a:lnTo>
                  <a:lnTo>
                    <a:pt x="120000" y="120000"/>
                  </a:lnTo>
                </a:path>
              </a:pathLst>
            </a:custGeom>
            <a:noFill/>
            <a:ln w="25400" cap="flat" cmpd="sng">
              <a:solidFill>
                <a:srgbClr val="FFA145"/>
              </a:solidFill>
              <a:prstDash val="solid"/>
              <a:round/>
              <a:headEnd type="none" w="sm" len="sm"/>
              <a:tailEnd type="none" w="sm" len="sm"/>
            </a:ln>
          </p:spPr>
        </p:sp>
        <p:sp>
          <p:nvSpPr>
            <p:cNvPr id="17" name="Google Shape;129;p9">
              <a:extLst>
                <a:ext uri="{FF2B5EF4-FFF2-40B4-BE49-F238E27FC236}">
                  <a16:creationId xmlns:a16="http://schemas.microsoft.com/office/drawing/2014/main" id="{448B1D4A-0536-8C60-0DB0-383BA4F0E374}"/>
                </a:ext>
              </a:extLst>
            </p:cNvPr>
            <p:cNvSpPr/>
            <p:nvPr/>
          </p:nvSpPr>
          <p:spPr>
            <a:xfrm>
              <a:off x="3177968" y="3273277"/>
              <a:ext cx="1452009" cy="654289"/>
            </a:xfrm>
            <a:prstGeom prst="roundRect">
              <a:avLst>
                <a:gd name="adj" fmla="val 10000"/>
              </a:avLst>
            </a:prstGeom>
            <a:solidFill>
              <a:schemeClr val="lt1">
                <a:alpha val="88627"/>
              </a:schemeClr>
            </a:solidFill>
            <a:ln w="25400" cap="flat" cmpd="sng">
              <a:solidFill>
                <a:srgbClr val="FEA04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30;p9">
              <a:extLst>
                <a:ext uri="{FF2B5EF4-FFF2-40B4-BE49-F238E27FC236}">
                  <a16:creationId xmlns:a16="http://schemas.microsoft.com/office/drawing/2014/main" id="{CD29C012-4236-08FC-D207-9F8EFBD0C1AF}"/>
                </a:ext>
              </a:extLst>
            </p:cNvPr>
            <p:cNvSpPr txBox="1"/>
            <p:nvPr/>
          </p:nvSpPr>
          <p:spPr>
            <a:xfrm>
              <a:off x="3197131" y="3292440"/>
              <a:ext cx="1413683" cy="615963"/>
            </a:xfrm>
            <a:prstGeom prst="rect">
              <a:avLst/>
            </a:prstGeom>
            <a:noFill/>
            <a:ln>
              <a:noFill/>
            </a:ln>
          </p:spPr>
          <p:txBody>
            <a:bodyPr spcFirstLastPara="1" wrap="square" lIns="34275" tIns="22850" rIns="34275" bIns="228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Plate portioning </a:t>
              </a:r>
              <a:endParaRPr sz="1800" b="0" i="0" u="none" strike="noStrike" cap="none">
                <a:solidFill>
                  <a:srgbClr val="000000"/>
                </a:solidFill>
                <a:latin typeface="Arial"/>
                <a:ea typeface="Arial"/>
                <a:cs typeface="Arial"/>
                <a:sym typeface="Arial"/>
              </a:endParaRPr>
            </a:p>
          </p:txBody>
        </p:sp>
      </p:grpSp>
      <p:sp>
        <p:nvSpPr>
          <p:cNvPr id="20" name="TextBox 19">
            <a:extLst>
              <a:ext uri="{FF2B5EF4-FFF2-40B4-BE49-F238E27FC236}">
                <a16:creationId xmlns:a16="http://schemas.microsoft.com/office/drawing/2014/main" id="{527A03DE-5563-BE44-46D7-6FE009F660A0}"/>
              </a:ext>
            </a:extLst>
          </p:cNvPr>
          <p:cNvSpPr txBox="1"/>
          <p:nvPr/>
        </p:nvSpPr>
        <p:spPr>
          <a:xfrm>
            <a:off x="1640052" y="5911295"/>
            <a:ext cx="9635180" cy="369332"/>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400"/>
              <a:buFont typeface="Arial"/>
              <a:buNone/>
            </a:pPr>
            <a:r>
              <a:rPr lang="en-US" sz="1800" b="0" i="0" u="none" strike="noStrike" cap="none" dirty="0">
                <a:solidFill>
                  <a:schemeClr val="dk1"/>
                </a:solidFill>
                <a:ea typeface="Arial"/>
                <a:cs typeface="Arial"/>
                <a:sym typeface="Arial"/>
              </a:rPr>
              <a:t>T</a:t>
            </a:r>
            <a:r>
              <a:rPr lang="en-US" sz="1800" b="0" i="0" u="none" strike="noStrike" cap="none" dirty="0">
                <a:solidFill>
                  <a:schemeClr val="dk1"/>
                </a:solidFil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4"/>
                  </a:ext>
                </a:extLst>
              </a:rPr>
              <a:t>he source: </a:t>
            </a:r>
            <a:r>
              <a:rPr lang="en-US" sz="1800" b="0" i="0" u="sng" strike="noStrike" cap="none" dirty="0">
                <a:solidFill>
                  <a:srgbClr val="1155CC"/>
                </a:solidFill>
                <a:ea typeface="Arial"/>
                <a:cs typeface="Arial"/>
                <a:sym typeface="Arial"/>
              </a:rPr>
              <a:t>https://</a:t>
            </a:r>
            <a:r>
              <a:rPr lang="en-US" sz="1800" b="0" i="0" u="sng" strike="noStrike" cap="none" dirty="0" err="1">
                <a:solidFill>
                  <a:srgbClr val="1155CC"/>
                </a:solidFill>
                <a:ea typeface="Arial"/>
                <a:cs typeface="Arial"/>
                <a:sym typeface="Arial"/>
              </a:rPr>
              <a:t>get.apicbase.com</a:t>
            </a:r>
            <a:r>
              <a:rPr lang="en-US" sz="1800" b="0" i="0" u="sng" strike="noStrike" cap="none" dirty="0">
                <a:solidFill>
                  <a:srgbClr val="1155CC"/>
                </a:solidFill>
                <a:ea typeface="Arial"/>
                <a:cs typeface="Arial"/>
                <a:sym typeface="Arial"/>
              </a:rPr>
              <a:t>/restaurant-food-waste-management-drive-down-costs/</a:t>
            </a:r>
          </a:p>
        </p:txBody>
      </p:sp>
    </p:spTree>
    <p:extLst>
      <p:ext uri="{BB962C8B-B14F-4D97-AF65-F5344CB8AC3E}">
        <p14:creationId xmlns:p14="http://schemas.microsoft.com/office/powerpoint/2010/main" val="3181753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57FD5-B472-AE19-1016-153B637A56AE}"/>
              </a:ext>
            </a:extLst>
          </p:cNvPr>
          <p:cNvSpPr>
            <a:spLocks noGrp="1"/>
          </p:cNvSpPr>
          <p:nvPr>
            <p:ph type="title"/>
          </p:nvPr>
        </p:nvSpPr>
        <p:spPr>
          <a:xfrm>
            <a:off x="123568" y="56093"/>
            <a:ext cx="10515600" cy="744007"/>
          </a:xfrm>
        </p:spPr>
        <p:txBody>
          <a:bodyPr>
            <a:normAutofit/>
          </a:bodyPr>
          <a:lstStyle/>
          <a:p>
            <a:r>
              <a:rPr lang="en-US" dirty="0"/>
              <a:t>Kitchen Level</a:t>
            </a:r>
          </a:p>
        </p:txBody>
      </p:sp>
      <p:sp>
        <p:nvSpPr>
          <p:cNvPr id="3" name="Content Placeholder 2">
            <a:extLst>
              <a:ext uri="{FF2B5EF4-FFF2-40B4-BE49-F238E27FC236}">
                <a16:creationId xmlns:a16="http://schemas.microsoft.com/office/drawing/2014/main" id="{3B7D1FB8-1795-4944-0A4E-F680959C603E}"/>
              </a:ext>
            </a:extLst>
          </p:cNvPr>
          <p:cNvSpPr>
            <a:spLocks noGrp="1"/>
          </p:cNvSpPr>
          <p:nvPr>
            <p:ph idx="1"/>
          </p:nvPr>
        </p:nvSpPr>
        <p:spPr/>
        <p:txBody>
          <a:bodyPr>
            <a:normAutofit fontScale="85000" lnSpcReduction="20000"/>
          </a:bodyPr>
          <a:lstStyle/>
          <a:p>
            <a:pPr marL="0" indent="0">
              <a:buNone/>
            </a:pPr>
            <a:r>
              <a:rPr lang="en-US" dirty="0"/>
              <a:t>By cooperating with the rest of restaurant team and being creative in their own way, kitchen staff members can significantly reduce food waste in pre-service stage. It is the kitchen’s role to offer a sustainable menu plan, implement necessary changes and be precise in related calculations. </a:t>
            </a:r>
          </a:p>
          <a:p>
            <a:pPr marL="0" indent="0">
              <a:buNone/>
            </a:pPr>
            <a:endParaRPr lang="en-US" dirty="0"/>
          </a:p>
          <a:p>
            <a:pPr marL="0" indent="0">
              <a:buNone/>
            </a:pPr>
            <a:r>
              <a:rPr lang="en-US" dirty="0"/>
              <a:t>At this level it is vital you:</a:t>
            </a:r>
          </a:p>
          <a:p>
            <a:endParaRPr lang="en-US" dirty="0"/>
          </a:p>
          <a:p>
            <a:r>
              <a:rPr lang="en-US" dirty="0"/>
              <a:t>are aware in main food waste management principles;</a:t>
            </a:r>
          </a:p>
          <a:p>
            <a:endParaRPr lang="en-US" dirty="0"/>
          </a:p>
          <a:p>
            <a:r>
              <a:rPr lang="en-US" dirty="0"/>
              <a:t>understand what kind of cooperation is expected;</a:t>
            </a:r>
          </a:p>
          <a:p>
            <a:endParaRPr lang="en-US" dirty="0"/>
          </a:p>
          <a:p>
            <a:r>
              <a:rPr lang="en-US" dirty="0"/>
              <a:t>are involved in monitoring food waste;</a:t>
            </a:r>
          </a:p>
          <a:p>
            <a:pPr marL="0" indent="0">
              <a:buNone/>
            </a:pPr>
            <a:endParaRPr lang="en-US" dirty="0"/>
          </a:p>
          <a:p>
            <a:r>
              <a:rPr lang="en-US" dirty="0"/>
              <a:t>constantly look for ways to reduce food waste. </a:t>
            </a:r>
          </a:p>
          <a:p>
            <a:endParaRPr lang="en-US" dirty="0"/>
          </a:p>
          <a:p>
            <a:endParaRPr lang="en-US" dirty="0"/>
          </a:p>
          <a:p>
            <a:endParaRPr lang="en-US" dirty="0"/>
          </a:p>
        </p:txBody>
      </p:sp>
    </p:spTree>
    <p:extLst>
      <p:ext uri="{BB962C8B-B14F-4D97-AF65-F5344CB8AC3E}">
        <p14:creationId xmlns:p14="http://schemas.microsoft.com/office/powerpoint/2010/main" val="3268082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FD13E-E776-B8AD-5C94-90BA30A4ECBE}"/>
              </a:ext>
            </a:extLst>
          </p:cNvPr>
          <p:cNvSpPr>
            <a:spLocks noGrp="1"/>
          </p:cNvSpPr>
          <p:nvPr>
            <p:ph type="title"/>
          </p:nvPr>
        </p:nvSpPr>
        <p:spPr/>
        <p:txBody>
          <a:bodyPr/>
          <a:lstStyle/>
          <a:p>
            <a:r>
              <a:rPr lang="en-US" dirty="0"/>
              <a:t>Reducing food waste by menu engineering</a:t>
            </a:r>
          </a:p>
        </p:txBody>
      </p:sp>
      <p:sp>
        <p:nvSpPr>
          <p:cNvPr id="3" name="Content Placeholder 2">
            <a:extLst>
              <a:ext uri="{FF2B5EF4-FFF2-40B4-BE49-F238E27FC236}">
                <a16:creationId xmlns:a16="http://schemas.microsoft.com/office/drawing/2014/main" id="{DE6F089E-8B3B-72C1-28C0-D3B2FBA9B121}"/>
              </a:ext>
            </a:extLst>
          </p:cNvPr>
          <p:cNvSpPr>
            <a:spLocks noGrp="1"/>
          </p:cNvSpPr>
          <p:nvPr>
            <p:ph idx="1"/>
          </p:nvPr>
        </p:nvSpPr>
        <p:spPr>
          <a:xfrm>
            <a:off x="522328" y="836612"/>
            <a:ext cx="10764839" cy="5184775"/>
          </a:xfrm>
        </p:spPr>
        <p:txBody>
          <a:bodyPr>
            <a:normAutofit/>
          </a:bodyPr>
          <a:lstStyle/>
          <a:p>
            <a:pPr>
              <a:buClr>
                <a:srgbClr val="7030A0"/>
              </a:buClr>
            </a:pPr>
            <a:r>
              <a:rPr lang="en-US" sz="2400" b="0" i="0" u="none" strike="noStrike" cap="none" dirty="0">
                <a:ea typeface="Arial"/>
                <a:cs typeface="Arial"/>
                <a:sym typeface="Arial"/>
              </a:rPr>
              <a:t>Build a menu plan to control food orders</a:t>
            </a:r>
          </a:p>
          <a:p>
            <a:pPr>
              <a:buClr>
                <a:srgbClr val="7030A0"/>
              </a:buClr>
            </a:pPr>
            <a:r>
              <a:rPr lang="en-US" sz="2400" b="0" i="0" u="none" strike="noStrike" cap="none" dirty="0">
                <a:ea typeface="Arial"/>
                <a:cs typeface="Arial"/>
                <a:sym typeface="Arial"/>
              </a:rPr>
              <a:t>Keep the menu small, monitor the demand of menu items and adapt the menu to what customers enjoy the most.</a:t>
            </a:r>
          </a:p>
          <a:p>
            <a:pPr>
              <a:buClr>
                <a:srgbClr val="7030A0"/>
              </a:buClr>
            </a:pPr>
            <a:r>
              <a:rPr lang="en-US" sz="2400" b="0" i="0" u="none" strike="noStrike" cap="none" dirty="0">
                <a:ea typeface="Arial"/>
                <a:cs typeface="Arial"/>
                <a:sym typeface="Arial"/>
              </a:rPr>
              <a:t>Consistently weigh food waste to see if changes to the menu are having a positive effect</a:t>
            </a:r>
          </a:p>
          <a:p>
            <a:pPr>
              <a:buClr>
                <a:srgbClr val="7030A0"/>
              </a:buClr>
            </a:pPr>
            <a:r>
              <a:rPr lang="en-US" sz="2400" b="0" i="0" u="none" strike="noStrike" cap="none" dirty="0">
                <a:ea typeface="Arial"/>
                <a:cs typeface="Arial"/>
                <a:sym typeface="Arial"/>
              </a:rPr>
              <a:t>Make menu ‘specials’ from food that is about to reach its ‘best by date’ and ‘ugly’ vegetable etc.</a:t>
            </a:r>
          </a:p>
          <a:p>
            <a:pPr>
              <a:buClr>
                <a:srgbClr val="7030A0"/>
              </a:buClr>
            </a:pPr>
            <a:r>
              <a:rPr lang="en-US" sz="2400" b="0" i="0" u="none" strike="noStrike" cap="none" dirty="0">
                <a:ea typeface="Arial"/>
                <a:cs typeface="Arial"/>
                <a:sym typeface="Arial"/>
              </a:rPr>
              <a:t>Research and potentially change your supplier's: local, seasonal products and supporting the local economy. You could collaborate with local breweries, farms, bakeries etc.  </a:t>
            </a:r>
          </a:p>
        </p:txBody>
      </p:sp>
    </p:spTree>
    <p:extLst>
      <p:ext uri="{BB962C8B-B14F-4D97-AF65-F5344CB8AC3E}">
        <p14:creationId xmlns:p14="http://schemas.microsoft.com/office/powerpoint/2010/main" val="2225175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86C46-39C2-50E0-FA42-B071B57FD3A8}"/>
              </a:ext>
            </a:extLst>
          </p:cNvPr>
          <p:cNvSpPr>
            <a:spLocks noGrp="1"/>
          </p:cNvSpPr>
          <p:nvPr>
            <p:ph type="title"/>
          </p:nvPr>
        </p:nvSpPr>
        <p:spPr>
          <a:xfrm>
            <a:off x="172994" y="56093"/>
            <a:ext cx="10515600" cy="744007"/>
          </a:xfrm>
        </p:spPr>
        <p:txBody>
          <a:bodyPr>
            <a:normAutofit/>
          </a:bodyPr>
          <a:lstStyle/>
          <a:p>
            <a:r>
              <a:rPr lang="en-US" dirty="0"/>
              <a:t>Creativity is key </a:t>
            </a:r>
          </a:p>
        </p:txBody>
      </p:sp>
      <p:sp>
        <p:nvSpPr>
          <p:cNvPr id="3" name="Content Placeholder 2">
            <a:extLst>
              <a:ext uri="{FF2B5EF4-FFF2-40B4-BE49-F238E27FC236}">
                <a16:creationId xmlns:a16="http://schemas.microsoft.com/office/drawing/2014/main" id="{8619C087-F401-AF23-EE8C-A7949F408275}"/>
              </a:ext>
            </a:extLst>
          </p:cNvPr>
          <p:cNvSpPr>
            <a:spLocks noGrp="1"/>
          </p:cNvSpPr>
          <p:nvPr>
            <p:ph idx="1"/>
          </p:nvPr>
        </p:nvSpPr>
        <p:spPr>
          <a:xfrm>
            <a:off x="695325" y="873125"/>
            <a:ext cx="6063822" cy="5184775"/>
          </a:xfrm>
        </p:spPr>
        <p:txBody>
          <a:bodyPr/>
          <a:lstStyle/>
          <a:p>
            <a:r>
              <a:rPr lang="en-US" dirty="0"/>
              <a:t>Create daily menu specials from yesterday’s waste.</a:t>
            </a:r>
          </a:p>
          <a:p>
            <a:endParaRPr lang="en-US" dirty="0"/>
          </a:p>
          <a:p>
            <a:r>
              <a:rPr lang="en-US" dirty="0"/>
              <a:t>Think of a long-term menu and use a variety of food storage methods: refrigeration, drying, salting, fermentation of vegetables, marinating, etc. </a:t>
            </a:r>
          </a:p>
          <a:p>
            <a:pPr marL="0" indent="0">
              <a:buNone/>
            </a:pPr>
            <a:endParaRPr lang="en-US" dirty="0"/>
          </a:p>
          <a:p>
            <a:r>
              <a:rPr lang="en-US" dirty="0"/>
              <a:t>Ensure that the long-term menu can be seasonally updated.</a:t>
            </a:r>
          </a:p>
          <a:p>
            <a:endParaRPr lang="en-US" dirty="0"/>
          </a:p>
        </p:txBody>
      </p:sp>
      <p:pic>
        <p:nvPicPr>
          <p:cNvPr id="4" name="Google Shape;181;p62" descr="chef preparing dish in kitchen - food restaurant stock pictures, royalty-free photos &amp; images">
            <a:extLst>
              <a:ext uri="{FF2B5EF4-FFF2-40B4-BE49-F238E27FC236}">
                <a16:creationId xmlns:a16="http://schemas.microsoft.com/office/drawing/2014/main" id="{77E3D6F2-D6D2-1304-315C-757BF20723E3}"/>
              </a:ext>
            </a:extLst>
          </p:cNvPr>
          <p:cNvPicPr preferRelativeResize="0"/>
          <p:nvPr/>
        </p:nvPicPr>
        <p:blipFill rotWithShape="1">
          <a:blip r:embed="rId2">
            <a:alphaModFix/>
          </a:blip>
          <a:srcRect l="17974" t="10428" b="7352"/>
          <a:stretch/>
        </p:blipFill>
        <p:spPr>
          <a:xfrm>
            <a:off x="7633678" y="3105648"/>
            <a:ext cx="3964273" cy="2649088"/>
          </a:xfrm>
          <a:prstGeom prst="rect">
            <a:avLst/>
          </a:prstGeom>
          <a:noFill/>
          <a:ln>
            <a:noFill/>
          </a:ln>
        </p:spPr>
      </p:pic>
      <p:pic>
        <p:nvPicPr>
          <p:cNvPr id="5" name="Google Shape;182;p62" descr="avocado toast with salmon and cup of cappuccino, high angle view - food restaurant stock pictures, royalty-free photos &amp; images">
            <a:extLst>
              <a:ext uri="{FF2B5EF4-FFF2-40B4-BE49-F238E27FC236}">
                <a16:creationId xmlns:a16="http://schemas.microsoft.com/office/drawing/2014/main" id="{82977E62-6A19-0A62-AA81-38008737E8E0}"/>
              </a:ext>
            </a:extLst>
          </p:cNvPr>
          <p:cNvPicPr preferRelativeResize="0"/>
          <p:nvPr/>
        </p:nvPicPr>
        <p:blipFill rotWithShape="1">
          <a:blip r:embed="rId3">
            <a:alphaModFix/>
          </a:blip>
          <a:srcRect/>
          <a:stretch/>
        </p:blipFill>
        <p:spPr>
          <a:xfrm>
            <a:off x="7624319" y="611057"/>
            <a:ext cx="3973632" cy="2649088"/>
          </a:xfrm>
          <a:prstGeom prst="rect">
            <a:avLst/>
          </a:prstGeom>
          <a:noFill/>
          <a:ln>
            <a:noFill/>
          </a:ln>
        </p:spPr>
      </p:pic>
    </p:spTree>
    <p:extLst>
      <p:ext uri="{BB962C8B-B14F-4D97-AF65-F5344CB8AC3E}">
        <p14:creationId xmlns:p14="http://schemas.microsoft.com/office/powerpoint/2010/main" val="456719611"/>
      </p:ext>
    </p:extLst>
  </p:cSld>
  <p:clrMapOvr>
    <a:masterClrMapping/>
  </p:clrMapOvr>
</p:sld>
</file>

<file path=ppt/theme/theme1.xml><?xml version="1.0" encoding="utf-8"?>
<a:theme xmlns:a="http://schemas.openxmlformats.org/drawingml/2006/main" name="Office Theme">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ule 2-1" id="{438197D7-3F82-7F43-B69C-6B1C5271A9CC}" vid="{3F0E81F1-5271-224A-8DC9-AD1FC1D408F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4405</Words>
  <Application>Microsoft Office PowerPoint</Application>
  <PresentationFormat>Widescreen</PresentationFormat>
  <Paragraphs>492</Paragraphs>
  <Slides>54</Slides>
  <Notes>41</Notes>
  <HiddenSlides>0</HiddenSlides>
  <MMClips>13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54</vt:i4>
      </vt:variant>
    </vt:vector>
  </HeadingPairs>
  <TitlesOfParts>
    <vt:vector size="60" baseType="lpstr">
      <vt:lpstr>Arial</vt:lpstr>
      <vt:lpstr>Calibri</vt:lpstr>
      <vt:lpstr>Calibri Light</vt:lpstr>
      <vt:lpstr>Roboto</vt:lpstr>
      <vt:lpstr>YouTube Sans</vt:lpstr>
      <vt:lpstr>Office Theme</vt:lpstr>
      <vt:lpstr>Circular Training in the Food Service Sector</vt:lpstr>
      <vt:lpstr>Module aims</vt:lpstr>
      <vt:lpstr>Unit Aims &amp; Competences</vt:lpstr>
      <vt:lpstr>PowerPoint Presentation</vt:lpstr>
      <vt:lpstr>4.1 Introduction</vt:lpstr>
      <vt:lpstr>Restaurant food waste management at the pre-service stage</vt:lpstr>
      <vt:lpstr>Kitchen Level</vt:lpstr>
      <vt:lpstr>Reducing food waste by menu engineering</vt:lpstr>
      <vt:lpstr>Creativity is key </vt:lpstr>
      <vt:lpstr>PowerPoint Presentation</vt:lpstr>
      <vt:lpstr>PowerPoint Presentation</vt:lpstr>
      <vt:lpstr>PowerPoint Presentation</vt:lpstr>
      <vt:lpstr>PowerPoint Presentation</vt:lpstr>
      <vt:lpstr>PowerPoint Presentation</vt:lpstr>
      <vt:lpstr>PowerPoint Presentation</vt:lpstr>
      <vt:lpstr>4.1 Conclusions</vt:lpstr>
      <vt:lpstr>PowerPoint Presentation</vt:lpstr>
      <vt:lpstr>4.2 Introduction to the topic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4.3 Introduction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Useful Links and References</vt:lpstr>
      <vt:lpstr>Useful Links and 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Connecting ICT solutions with circular food to lay a path for sustainability</dc:title>
  <dc:creator>BLAMOH, PRINCESS NICOLE</dc:creator>
  <cp:lastModifiedBy>Baird, Jim</cp:lastModifiedBy>
  <cp:revision>12</cp:revision>
  <dcterms:created xsi:type="dcterms:W3CDTF">2022-10-20T07:35:18Z</dcterms:created>
  <dcterms:modified xsi:type="dcterms:W3CDTF">2022-10-26T16:02:45Z</dcterms:modified>
</cp:coreProperties>
</file>